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  <p:sldMasterId id="2147483663" r:id="rId3"/>
  </p:sldMasterIdLst>
  <p:notesMasterIdLst>
    <p:notesMasterId r:id="rId20"/>
  </p:notesMasterIdLst>
  <p:sldIdLst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Calibri 1" panose="020F0702030404030204" pitchFamily="34" charset="0"/>
      <p:regular r:id="rId21"/>
      <p:bold r:id="rId22"/>
      <p:italic r:id="rId23"/>
      <p:boldItalic r:id="rId24"/>
    </p:embeddedFont>
    <p:embeddedFont>
      <p:font typeface="Inter" panose="02000503000000020004" pitchFamily="2" charset="0"/>
      <p:regular r:id="rId25"/>
      <p:bold r:id="rId26"/>
      <p:italic r:id="rId27"/>
      <p:boldItalic r:id="rId28"/>
    </p:embeddedFont>
    <p:embeddedFont>
      <p:font typeface="Inter Medium" panose="02000503000000020004" pitchFamily="2" charset="0"/>
      <p:regular r:id="rId29"/>
      <p:bold r:id="rId30"/>
      <p:italic r:id="rId31"/>
      <p:boldItalic r:id="rId32"/>
    </p:embeddedFont>
    <p:embeddedFont>
      <p:font typeface="Inter SemiBold" panose="02000503000000020004" pitchFamily="2" charset="0"/>
      <p:regular r:id="rId33"/>
      <p:bold r:id="rId34"/>
      <p:italic r:id="rId35"/>
      <p:boldItalic r:id="rId36"/>
    </p:embeddedFont>
    <p:embeddedFont>
      <p:font typeface="Play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UDvVexjQE5kWSGtDe5XDd/4W6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79053-DB22-1B43-B1ED-F137FD9AF6CB}" v="1" dt="2025-04-09T15:58:18.203"/>
    <p1510:client id="{FA44AB4B-8176-2948-A650-A8CD8AAF81B8}" v="1" dt="2025-04-09T15:59:34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72086"/>
  </p:normalViewPr>
  <p:slideViewPr>
    <p:cSldViewPr snapToGrid="0">
      <p:cViewPr varScale="1">
        <p:scale>
          <a:sx n="80" d="100"/>
          <a:sy n="80" d="100"/>
        </p:scale>
        <p:origin x="194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customschemas.google.com/relationships/presentationmetadata" Target="meta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ês Serrenho" userId="4129f9b0-8087-4e98-8f7e-f489d286032c" providerId="ADAL" clId="{FA44AB4B-8176-2948-A650-A8CD8AAF81B8}"/>
    <pc:docChg chg="custSel modSld">
      <pc:chgData name="Inês Serrenho" userId="4129f9b0-8087-4e98-8f7e-f489d286032c" providerId="ADAL" clId="{FA44AB4B-8176-2948-A650-A8CD8AAF81B8}" dt="2025-04-09T16:15:01.803" v="35" actId="1076"/>
      <pc:docMkLst>
        <pc:docMk/>
      </pc:docMkLst>
      <pc:sldChg chg="delSp modSp mod">
        <pc:chgData name="Inês Serrenho" userId="4129f9b0-8087-4e98-8f7e-f489d286032c" providerId="ADAL" clId="{FA44AB4B-8176-2948-A650-A8CD8AAF81B8}" dt="2025-04-09T15:59:50.254" v="2" actId="478"/>
        <pc:sldMkLst>
          <pc:docMk/>
          <pc:sldMk cId="3331052116" sldId="261"/>
        </pc:sldMkLst>
        <pc:spChg chg="del">
          <ac:chgData name="Inês Serrenho" userId="4129f9b0-8087-4e98-8f7e-f489d286032c" providerId="ADAL" clId="{FA44AB4B-8176-2948-A650-A8CD8AAF81B8}" dt="2025-04-09T15:59:50.254" v="2" actId="478"/>
          <ac:spMkLst>
            <pc:docMk/>
            <pc:sldMk cId="3331052116" sldId="261"/>
            <ac:spMk id="4" creationId="{40130B92-0883-745A-CE39-B0DA34481A3C}"/>
          </ac:spMkLst>
        </pc:spChg>
        <pc:picChg chg="mod">
          <ac:chgData name="Inês Serrenho" userId="4129f9b0-8087-4e98-8f7e-f489d286032c" providerId="ADAL" clId="{FA44AB4B-8176-2948-A650-A8CD8AAF81B8}" dt="2025-04-09T15:59:45.374" v="1" actId="1076"/>
          <ac:picMkLst>
            <pc:docMk/>
            <pc:sldMk cId="3331052116" sldId="261"/>
            <ac:picMk id="7" creationId="{A03BFFC3-857B-5D44-DAD6-7039C8225F21}"/>
          </ac:picMkLst>
        </pc:picChg>
      </pc:sldChg>
      <pc:sldChg chg="modSp mod">
        <pc:chgData name="Inês Serrenho" userId="4129f9b0-8087-4e98-8f7e-f489d286032c" providerId="ADAL" clId="{FA44AB4B-8176-2948-A650-A8CD8AAF81B8}" dt="2025-04-09T16:15:01.803" v="35" actId="1076"/>
        <pc:sldMkLst>
          <pc:docMk/>
          <pc:sldMk cId="0" sldId="273"/>
        </pc:sldMkLst>
        <pc:spChg chg="mod">
          <ac:chgData name="Inês Serrenho" userId="4129f9b0-8087-4e98-8f7e-f489d286032c" providerId="ADAL" clId="{FA44AB4B-8176-2948-A650-A8CD8AAF81B8}" dt="2025-04-09T16:14:36.714" v="17" actId="403"/>
          <ac:spMkLst>
            <pc:docMk/>
            <pc:sldMk cId="0" sldId="273"/>
            <ac:spMk id="10" creationId="{D109F09C-482E-1819-9509-0F4C9FEF5F53}"/>
          </ac:spMkLst>
        </pc:spChg>
        <pc:spChg chg="mod">
          <ac:chgData name="Inês Serrenho" userId="4129f9b0-8087-4e98-8f7e-f489d286032c" providerId="ADAL" clId="{FA44AB4B-8176-2948-A650-A8CD8AAF81B8}" dt="2025-04-09T16:15:01.803" v="35" actId="1076"/>
          <ac:spMkLst>
            <pc:docMk/>
            <pc:sldMk cId="0" sldId="273"/>
            <ac:spMk id="11" creationId="{A647538B-D922-7DFC-503C-D4F41EDE313B}"/>
          </ac:spMkLst>
        </pc:spChg>
        <pc:spChg chg="mod">
          <ac:chgData name="Inês Serrenho" userId="4129f9b0-8087-4e98-8f7e-f489d286032c" providerId="ADAL" clId="{FA44AB4B-8176-2948-A650-A8CD8AAF81B8}" dt="2025-04-09T16:15:01.803" v="35" actId="1076"/>
          <ac:spMkLst>
            <pc:docMk/>
            <pc:sldMk cId="0" sldId="273"/>
            <ac:spMk id="12" creationId="{CC183DE0-6CC6-4016-BB1F-3834B93161D4}"/>
          </ac:spMkLst>
        </pc:spChg>
        <pc:spChg chg="mod">
          <ac:chgData name="Inês Serrenho" userId="4129f9b0-8087-4e98-8f7e-f489d286032c" providerId="ADAL" clId="{FA44AB4B-8176-2948-A650-A8CD8AAF81B8}" dt="2025-04-09T16:14:47.918" v="33" actId="255"/>
          <ac:spMkLst>
            <pc:docMk/>
            <pc:sldMk cId="0" sldId="273"/>
            <ac:spMk id="7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 b="1"/>
              <a:t>Para substituir a imagem da capa, siga estes passos: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/>
              <a:t>1.Clique na imagem e vá até “Formatação da Imagem”.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/>
              <a:t>2.Ao lado da opção “Transparência”, selecione o segundo ícone de “Alterar imagem” e escolha um ficheiro.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/>
              <a:t>3.Utilize a opção “Recortar” para ajustar a imagem conforme necessário.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 b="1"/>
              <a:t>Templates e cores: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/>
              <a:t>-Clique em “Novo Diapositivo”, para mais templates disponíveis.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/>
              <a:t>-Cada tipo de sessão tem uma cor específica para o fundo.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/>
              <a:t>-Para os slides de conteúdo, pode utilizar a cor de fundo da capa ou o tom cinzento.</a:t>
            </a:r>
            <a:endParaRPr/>
          </a:p>
        </p:txBody>
      </p:sp>
      <p:sp>
        <p:nvSpPr>
          <p:cNvPr id="69" name="Google Shape;6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P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6B8E7-05C8-86A2-853A-70012007A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D86D9-92B1-7248-D5F6-744FD79AA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B31C2-6266-66D4-2A5A-1C2E0F938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C752C-0108-0AA2-4CEA-6EF0232A28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790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316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61339" lvl="1" indent="-280669" algn="l">
              <a:lnSpc>
                <a:spcPts val="2859"/>
              </a:lnSpc>
              <a:buFont typeface="Arial"/>
              <a:buChar char="•"/>
            </a:pP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contact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animals</a:t>
            </a:r>
            <a:r>
              <a:rPr lang="pt-PT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err="1"/>
              <a:t>my</a:t>
            </a:r>
            <a:r>
              <a:rPr lang="pt-PT" dirty="0"/>
              <a:t> master,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Calibri 1"/>
                <a:cs typeface="Calibri" panose="020F0502020204030204" pitchFamily="34" charset="0"/>
                <a:sym typeface="Calibri 1"/>
              </a:rPr>
              <a:t>lab mice</a:t>
            </a:r>
          </a:p>
          <a:p>
            <a:pPr marL="561339" lvl="1" indent="-280669" algn="l">
              <a:lnSpc>
                <a:spcPts val="2859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Calibri 1"/>
                <a:cs typeface="Calibri" panose="020F0502020204030204" pitchFamily="34" charset="0"/>
                <a:sym typeface="Calibri 1"/>
              </a:rPr>
              <a:t>Animals needed to understand complex processes in the brain</a:t>
            </a:r>
          </a:p>
          <a:p>
            <a:pPr marL="561339" lvl="1" indent="-280669" algn="l">
              <a:lnSpc>
                <a:spcPts val="2859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Calibri 1"/>
                <a:cs typeface="Calibri" panose="020F0502020204030204" pitchFamily="34" charset="0"/>
                <a:sym typeface="Calibri 1"/>
              </a:rPr>
              <a:t>PhD had a strong component of animal research in particular with rats – where I found my love for animals and was hit with the reality of animal research and the misinformation in the public</a:t>
            </a:r>
          </a:p>
          <a:p>
            <a:pPr marL="561339" marR="0" lvl="1" indent="-280669" algn="l" defTabSz="914400" rtl="0" eaLnBrk="1" fontAlgn="auto" latinLnBrk="0" hangingPunct="1">
              <a:lnSpc>
                <a:spcPts val="285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Focus on ensuring that the public, policymakers, and media hear the full story and know the facts of biomedical research</a:t>
            </a:r>
          </a:p>
          <a:p>
            <a:pPr marL="561339" lvl="1" indent="-280669" algn="l">
              <a:lnSpc>
                <a:spcPts val="2859"/>
              </a:lnSpc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+mn-lt"/>
              <a:ea typeface="Calibri 1"/>
              <a:cs typeface="Calibri" panose="020F0502020204030204" pitchFamily="34" charset="0"/>
              <a:sym typeface="Calibri 1"/>
            </a:endParaRPr>
          </a:p>
          <a:p>
            <a:pPr marL="561339" lvl="1" indent="-280669" algn="l">
              <a:lnSpc>
                <a:spcPts val="2859"/>
              </a:lnSpc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+mn-lt"/>
              <a:ea typeface="Calibri 1"/>
              <a:cs typeface="Calibri" panose="020F0502020204030204" pitchFamily="34" charset="0"/>
              <a:sym typeface="Calibri 1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9c89e8a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49c89e8a9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349c89e8a9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PT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Adding the patient voice to engagement on life science research is often talked about but usually finds barriers to be implemented.</a:t>
            </a:r>
            <a:endParaRPr lang="en-GB" sz="12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Many institutions wanted to put patient groups to the front, on the front line, an easier sell to the public about animal research</a:t>
            </a:r>
            <a:endParaRPr lang="en-GB" sz="12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EARA was (well in was) against this approach whilst hiding research, not being open was the default position</a:t>
            </a:r>
            <a:endParaRPr lang="en-GB" sz="12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Now with Transparency Agreements in Animal Research have contributed to a change in institutional culture, EARA believes that now the patient voice can be added to the chorus of those engaging with the public, particularly in the topics of animal research.</a:t>
            </a:r>
            <a:endParaRPr lang="en-GB" sz="12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778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56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811C5-D377-0CDB-4EB6-609224EB4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82E39-0571-F5C4-5987-6F4B2788C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040AE-A789-3CDB-FD3F-3922E66CB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970A3-FEA8-51CB-59DB-6E4C22E0FB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59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5FA2-4A9C-77F1-DB87-A70186D36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6EC22-9AC3-030E-F557-386816477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65D49-BDC4-A96E-5581-A03CB9B35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4FCF2-D77F-CB93-7FDA-72A7BB6717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919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FD72F-1156-EC1A-B973-6059A9182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84FC2-2A12-14AF-6297-8C83F03E0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65178-12F9-B939-D286-A8A3F24F3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AF451-0935-5C39-8442-90FB81ED38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72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4D48F-E76D-7B39-677C-3A8ED402D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35E73-C921-2FF6-3F4B-54342FBE5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BE286-70DA-3A44-A9CD-E4EB34AAF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AD40A-E7C5-4D4C-958D-3EC06DA712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pt-P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28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251838" y="901050"/>
            <a:ext cx="81145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235213" y="9328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>
  <p:cSld name="Diapositivo de Título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6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9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6"/>
          <p:cNvSpPr>
            <a:spLocks noGrp="1"/>
          </p:cNvSpPr>
          <p:nvPr>
            <p:ph type="pic" idx="2"/>
          </p:nvPr>
        </p:nvSpPr>
        <p:spPr>
          <a:xfrm>
            <a:off x="6674119" y="825967"/>
            <a:ext cx="4938739" cy="4943008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253021" y="1694274"/>
            <a:ext cx="5301684" cy="136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541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3"/>
          </p:nvPr>
        </p:nvSpPr>
        <p:spPr>
          <a:xfrm>
            <a:off x="253019" y="937037"/>
            <a:ext cx="561022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4"/>
          </p:nvPr>
        </p:nvSpPr>
        <p:spPr>
          <a:xfrm>
            <a:off x="253021" y="3382397"/>
            <a:ext cx="5301684" cy="36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body" idx="5"/>
          </p:nvPr>
        </p:nvSpPr>
        <p:spPr>
          <a:xfrm>
            <a:off x="253021" y="3853044"/>
            <a:ext cx="5301684" cy="36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" name="Google Shape;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212" y="5731950"/>
            <a:ext cx="2105796" cy="918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014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Cabeçalho da Secçã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831850" y="89419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ter"/>
              <a:buNone/>
              <a:defRPr sz="6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831850" y="377391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858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85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7"/>
          <p:cNvSpPr txBox="1"/>
          <p:nvPr/>
        </p:nvSpPr>
        <p:spPr>
          <a:xfrm>
            <a:off x="10392032" y="321275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47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Só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251838" y="901050"/>
            <a:ext cx="81145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295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>
  <p:cSld name="Conteúdo Dup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334963" y="2205317"/>
            <a:ext cx="5127583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286989" y="949499"/>
            <a:ext cx="11486924" cy="13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sz="4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5613621" y="2205317"/>
            <a:ext cx="6243417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849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334964" y="897772"/>
            <a:ext cx="4437062" cy="14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SemiBold"/>
              <a:buNone/>
              <a:defRPr sz="3200" b="1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5183188" y="1016000"/>
            <a:ext cx="6172200" cy="484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334964" y="2493818"/>
            <a:ext cx="4437062" cy="33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806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>
  <p:cSld name="Título e Texto Vertical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268463" y="9701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sz="4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13"/>
          <p:cNvSpPr txBox="1"/>
          <p:nvPr/>
        </p:nvSpPr>
        <p:spPr>
          <a:xfrm>
            <a:off x="334963" y="2362183"/>
            <a:ext cx="10515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Clique para editar o estilo de título do Modelo Global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2318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>
  <p:cSld name="Título Vertical e Text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72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>
  <p:cSld name="Conteúdo Dup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334963" y="2205317"/>
            <a:ext cx="5127583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286989" y="949499"/>
            <a:ext cx="11486924" cy="13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sz="4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5613621" y="2205317"/>
            <a:ext cx="6243417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334964" y="897772"/>
            <a:ext cx="4437062" cy="14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 SemiBold"/>
              <a:buNone/>
              <a:defRPr sz="3200" b="1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5183188" y="1016000"/>
            <a:ext cx="6172200" cy="484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334964" y="2493818"/>
            <a:ext cx="4437062" cy="33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>
  <p:cSld name="Título e Texto Vertical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268463" y="9701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sz="4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13"/>
          <p:cNvSpPr txBox="1"/>
          <p:nvPr/>
        </p:nvSpPr>
        <p:spPr>
          <a:xfrm>
            <a:off x="334963" y="2362183"/>
            <a:ext cx="10515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Clique para editar o estilo de título do Modelo Global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>
  <p:cSld name="Título Vertical e Text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>
  <p:cSld name="Cabeçalho da Secçã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35212" y="91711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>
  <p:cSld name="Diapositivo de Título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334963" y="894193"/>
            <a:ext cx="11509374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ter"/>
              <a:buNone/>
              <a:defRPr sz="6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5"/>
          <p:cNvSpPr txBox="1"/>
          <p:nvPr/>
        </p:nvSpPr>
        <p:spPr>
          <a:xfrm>
            <a:off x="10392032" y="321275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to">
  <p:cSld name="Título e Obje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253739" y="966125"/>
            <a:ext cx="11486924" cy="13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sz="4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body" idx="1"/>
          </p:nvPr>
        </p:nvSpPr>
        <p:spPr>
          <a:xfrm>
            <a:off x="334963" y="2205317"/>
            <a:ext cx="5127583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2"/>
          </p:nvPr>
        </p:nvSpPr>
        <p:spPr>
          <a:xfrm>
            <a:off x="5613621" y="2205317"/>
            <a:ext cx="6243417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237315" y="9148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330140" y="2242314"/>
            <a:ext cx="5181600" cy="323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6172200" y="2242314"/>
            <a:ext cx="5181600" cy="323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>
            <a:alpha val="40282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210" y="6084810"/>
            <a:ext cx="7772400" cy="49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1212" y="5731950"/>
            <a:ext cx="2105796" cy="9188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orient="horz" pos="3634">
          <p15:clr>
            <a:srgbClr val="F26B43"/>
          </p15:clr>
        </p15:guide>
        <p15:guide id="5" orient="horz" pos="6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>
            <a:alpha val="40282"/>
          </a:schemeClr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210" y="6052958"/>
            <a:ext cx="7772400" cy="7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212" y="5731950"/>
            <a:ext cx="2105796" cy="9188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3612">
          <p15:clr>
            <a:srgbClr val="F26B43"/>
          </p15:clr>
        </p15:guide>
        <p15:guide id="5" orient="horz" pos="6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210" y="6084810"/>
            <a:ext cx="7772400" cy="49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212" y="5731950"/>
            <a:ext cx="2105796" cy="918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1116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orient="horz" pos="3634">
          <p15:clr>
            <a:srgbClr val="F26B43"/>
          </p15:clr>
        </p15:guide>
        <p15:guide id="5" orient="horz" pos="6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0211" r="10211"/>
          <a:stretch/>
        </p:blipFill>
        <p:spPr>
          <a:xfrm>
            <a:off x="6674119" y="825967"/>
            <a:ext cx="4938739" cy="494300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>
            <a:spLocks noGrp="1"/>
          </p:cNvSpPr>
          <p:nvPr>
            <p:ph type="body" idx="3"/>
          </p:nvPr>
        </p:nvSpPr>
        <p:spPr>
          <a:xfrm>
            <a:off x="240115" y="825967"/>
            <a:ext cx="561022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pt-PT" sz="3200" dirty="0"/>
              <a:t>Comunicação</a:t>
            </a:r>
            <a:endParaRPr sz="3200" dirty="0"/>
          </a:p>
        </p:txBody>
      </p:sp>
      <p:sp>
        <p:nvSpPr>
          <p:cNvPr id="10" name="Google Shape;72;p1">
            <a:extLst>
              <a:ext uri="{FF2B5EF4-FFF2-40B4-BE49-F238E27FC236}">
                <a16:creationId xmlns:a16="http://schemas.microsoft.com/office/drawing/2014/main" id="{D109F09C-482E-1819-9509-0F4C9FEF5F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45" y="1855054"/>
            <a:ext cx="6026539" cy="136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pt-PT" sz="3600" dirty="0"/>
              <a:t>Rumo à Descoberta:</a:t>
            </a:r>
            <a:r>
              <a:rPr lang="pt-PT" sz="3600" b="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pt-PT" sz="3600" b="0" dirty="0"/>
              <a:t>Envolver Pessoas com Doença na Investigação com Animais</a:t>
            </a:r>
          </a:p>
          <a:p>
            <a:pPr marL="0" indent="0">
              <a:spcBef>
                <a:spcPts val="0"/>
              </a:spcBef>
            </a:pPr>
            <a:endParaRPr lang="pt-PT" sz="3600" dirty="0"/>
          </a:p>
        </p:txBody>
      </p:sp>
      <p:sp>
        <p:nvSpPr>
          <p:cNvPr id="11" name="Google Shape;74;p1">
            <a:extLst>
              <a:ext uri="{FF2B5EF4-FFF2-40B4-BE49-F238E27FC236}">
                <a16:creationId xmlns:a16="http://schemas.microsoft.com/office/drawing/2014/main" id="{A647538B-D922-7DFC-503C-D4F41EDE313B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406345" y="4452067"/>
            <a:ext cx="5301684" cy="36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PT" dirty="0"/>
              <a:t>Inês Serrenho</a:t>
            </a:r>
            <a:endParaRPr dirty="0"/>
          </a:p>
        </p:txBody>
      </p:sp>
      <p:sp>
        <p:nvSpPr>
          <p:cNvPr id="12" name="Google Shape;75;p1">
            <a:extLst>
              <a:ext uri="{FF2B5EF4-FFF2-40B4-BE49-F238E27FC236}">
                <a16:creationId xmlns:a16="http://schemas.microsoft.com/office/drawing/2014/main" id="{CC183DE0-6CC6-4016-BB1F-3834B93161D4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406345" y="4922714"/>
            <a:ext cx="5301684" cy="36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PT" dirty="0"/>
              <a:t>UBI e EARA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5AB0D-D744-0F70-7A9C-826CE1E18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8EE26C-E158-2B0E-FC64-25657BEE9100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52DB87-64AF-092F-91A6-08AC8400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45" y="796688"/>
            <a:ext cx="10515600" cy="1325563"/>
          </a:xfrm>
        </p:spPr>
        <p:txBody>
          <a:bodyPr/>
          <a:lstStyle/>
          <a:p>
            <a:r>
              <a:rPr lang="en-GB" dirty="0"/>
              <a:t>Patient Discovery Project by EARA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A8ACE37-7530-4765-3D4C-6AFB996D412E}"/>
              </a:ext>
            </a:extLst>
          </p:cNvPr>
          <p:cNvSpPr txBox="1"/>
          <p:nvPr/>
        </p:nvSpPr>
        <p:spPr>
          <a:xfrm>
            <a:off x="410055" y="1782835"/>
            <a:ext cx="545398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Network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Calibri 1"/>
              <a:cs typeface="Arial" panose="020B0604020202020204" pitchFamily="34" charset="0"/>
              <a:sym typeface="Calibri 1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Informed patients can become powerful disseminators, influencing public opinion, policy, and funding decisions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1D77315-27D9-7B23-670D-40E84CDBE9DD}"/>
              </a:ext>
            </a:extLst>
          </p:cNvPr>
          <p:cNvSpPr txBox="1"/>
          <p:nvPr/>
        </p:nvSpPr>
        <p:spPr>
          <a:xfrm>
            <a:off x="410055" y="3712992"/>
            <a:ext cx="545398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Enhancin</a:t>
            </a:r>
            <a:r>
              <a:rPr lang="en-US" sz="24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g research relevance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Calibri 1"/>
              <a:cs typeface="Arial" panose="020B0604020202020204" pitchFamily="34" charset="0"/>
              <a:sym typeface="Calibri 1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Calibri 2"/>
              </a:rPr>
              <a:t>Patient feedback informs research priorities, ensuring studies address what truly matters to those affected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 2"/>
              <a:cs typeface="Arial" panose="020B0604020202020204" pitchFamily="34" charset="0"/>
              <a:sym typeface="Calibri 2"/>
            </a:endParaRP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70DDC7A7-1990-D799-13A9-F1CB167E218A}"/>
              </a:ext>
            </a:extLst>
          </p:cNvPr>
          <p:cNvGrpSpPr>
            <a:grpSpLocks noChangeAspect="1"/>
          </p:cNvGrpSpPr>
          <p:nvPr/>
        </p:nvGrpSpPr>
        <p:grpSpPr>
          <a:xfrm>
            <a:off x="6524145" y="1782835"/>
            <a:ext cx="4859779" cy="3600000"/>
            <a:chOff x="0" y="0"/>
            <a:chExt cx="23780750" cy="1761617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EB7E96C-E3AE-FC49-F2DF-4DAA44C161F0}"/>
                </a:ext>
              </a:extLst>
            </p:cNvPr>
            <p:cNvSpPr/>
            <p:nvPr/>
          </p:nvSpPr>
          <p:spPr>
            <a:xfrm>
              <a:off x="31750" y="31750"/>
              <a:ext cx="9060180" cy="8779510"/>
            </a:xfrm>
            <a:custGeom>
              <a:avLst/>
              <a:gdLst/>
              <a:ahLst/>
              <a:cxnLst/>
              <a:rect l="l" t="t" r="r" b="b"/>
              <a:pathLst>
                <a:path w="9060180" h="8779510">
                  <a:moveTo>
                    <a:pt x="0" y="8572500"/>
                  </a:moveTo>
                  <a:lnTo>
                    <a:pt x="44450" y="8573770"/>
                  </a:lnTo>
                  <a:lnTo>
                    <a:pt x="146050" y="8576310"/>
                  </a:lnTo>
                  <a:lnTo>
                    <a:pt x="450850" y="8582660"/>
                  </a:lnTo>
                  <a:lnTo>
                    <a:pt x="1092200" y="8597900"/>
                  </a:lnTo>
                  <a:lnTo>
                    <a:pt x="9060180" y="8779510"/>
                  </a:lnTo>
                  <a:lnTo>
                    <a:pt x="906018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CD6B974-C8FF-1AF8-5EFF-7F5F5A53C59A}"/>
                </a:ext>
              </a:extLst>
            </p:cNvPr>
            <p:cNvSpPr/>
            <p:nvPr/>
          </p:nvSpPr>
          <p:spPr>
            <a:xfrm>
              <a:off x="9709150" y="31750"/>
              <a:ext cx="14039850" cy="9114790"/>
            </a:xfrm>
            <a:custGeom>
              <a:avLst/>
              <a:gdLst/>
              <a:ahLst/>
              <a:cxnLst/>
              <a:rect l="l" t="t" r="r" b="b"/>
              <a:pathLst>
                <a:path w="14039850" h="9114790">
                  <a:moveTo>
                    <a:pt x="0" y="0"/>
                  </a:moveTo>
                  <a:lnTo>
                    <a:pt x="0" y="8794750"/>
                  </a:lnTo>
                  <a:lnTo>
                    <a:pt x="156210" y="8797290"/>
                  </a:lnTo>
                  <a:lnTo>
                    <a:pt x="361950" y="8802370"/>
                  </a:lnTo>
                  <a:lnTo>
                    <a:pt x="989330" y="8816340"/>
                  </a:lnTo>
                  <a:lnTo>
                    <a:pt x="1887220" y="8836660"/>
                  </a:lnTo>
                  <a:lnTo>
                    <a:pt x="2463800" y="8850630"/>
                  </a:lnTo>
                  <a:lnTo>
                    <a:pt x="2959100" y="8862060"/>
                  </a:lnTo>
                  <a:lnTo>
                    <a:pt x="6597650" y="8944610"/>
                  </a:lnTo>
                  <a:lnTo>
                    <a:pt x="7218680" y="8958580"/>
                  </a:lnTo>
                  <a:lnTo>
                    <a:pt x="13864589" y="9110980"/>
                  </a:lnTo>
                  <a:lnTo>
                    <a:pt x="14039850" y="9114790"/>
                  </a:lnTo>
                  <a:lnTo>
                    <a:pt x="14039850" y="0"/>
                  </a:lnTo>
                  <a:close/>
                </a:path>
              </a:pathLst>
            </a:cu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AA02055-93EE-EAD7-DAF7-0AF33D9EB9EF}"/>
                </a:ext>
              </a:extLst>
            </p:cNvPr>
            <p:cNvSpPr/>
            <p:nvPr/>
          </p:nvSpPr>
          <p:spPr>
            <a:xfrm>
              <a:off x="31750" y="9255760"/>
              <a:ext cx="9060180" cy="8328660"/>
            </a:xfrm>
            <a:custGeom>
              <a:avLst/>
              <a:gdLst/>
              <a:ahLst/>
              <a:cxnLst/>
              <a:rect l="l" t="t" r="r" b="b"/>
              <a:pathLst>
                <a:path w="9060180" h="8328660">
                  <a:moveTo>
                    <a:pt x="285750" y="6350"/>
                  </a:moveTo>
                  <a:lnTo>
                    <a:pt x="0" y="0"/>
                  </a:lnTo>
                  <a:lnTo>
                    <a:pt x="0" y="8328660"/>
                  </a:lnTo>
                  <a:lnTo>
                    <a:pt x="9060180" y="8328660"/>
                  </a:lnTo>
                  <a:lnTo>
                    <a:pt x="9060180" y="207010"/>
                  </a:lnTo>
                  <a:lnTo>
                    <a:pt x="927100" y="2159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96B68BB-2296-1CE3-169F-B009F73A3085}"/>
                </a:ext>
              </a:extLst>
            </p:cNvPr>
            <p:cNvSpPr/>
            <p:nvPr/>
          </p:nvSpPr>
          <p:spPr>
            <a:xfrm>
              <a:off x="9709150" y="9476740"/>
              <a:ext cx="14039850" cy="8107680"/>
            </a:xfrm>
            <a:custGeom>
              <a:avLst/>
              <a:gdLst/>
              <a:ahLst/>
              <a:cxnLst/>
              <a:rect l="l" t="t" r="r" b="b"/>
              <a:pathLst>
                <a:path w="14039850" h="8107680">
                  <a:moveTo>
                    <a:pt x="13877289" y="317500"/>
                  </a:moveTo>
                  <a:lnTo>
                    <a:pt x="13699489" y="313690"/>
                  </a:lnTo>
                  <a:lnTo>
                    <a:pt x="7053580" y="161290"/>
                  </a:lnTo>
                  <a:lnTo>
                    <a:pt x="6432550" y="147320"/>
                  </a:lnTo>
                  <a:lnTo>
                    <a:pt x="2794000" y="64770"/>
                  </a:lnTo>
                  <a:lnTo>
                    <a:pt x="2298700" y="53340"/>
                  </a:lnTo>
                  <a:lnTo>
                    <a:pt x="1722120" y="39370"/>
                  </a:lnTo>
                  <a:lnTo>
                    <a:pt x="824230" y="19050"/>
                  </a:lnTo>
                  <a:lnTo>
                    <a:pt x="196850" y="5080"/>
                  </a:lnTo>
                  <a:lnTo>
                    <a:pt x="0" y="0"/>
                  </a:lnTo>
                  <a:lnTo>
                    <a:pt x="0" y="8107680"/>
                  </a:lnTo>
                  <a:lnTo>
                    <a:pt x="14039850" y="8107680"/>
                  </a:lnTo>
                  <a:lnTo>
                    <a:pt x="14039850" y="321310"/>
                  </a:lnTo>
                  <a:lnTo>
                    <a:pt x="13978889" y="320040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1604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E5707-1F05-170D-FB73-E4D8C0FB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C786CB-CC2C-6583-474B-CBA0E4C361A0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6256B6-A67B-90C7-0054-5C610EF0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77" y="818901"/>
            <a:ext cx="10925655" cy="1325563"/>
          </a:xfrm>
        </p:spPr>
        <p:txBody>
          <a:bodyPr/>
          <a:lstStyle/>
          <a:p>
            <a:r>
              <a:rPr lang="en-GB" dirty="0"/>
              <a:t>Parkinson Discovery Day, The Netherlands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D754466-E13C-686B-3000-3260BFE46368}"/>
              </a:ext>
            </a:extLst>
          </p:cNvPr>
          <p:cNvSpPr txBox="1"/>
          <p:nvPr/>
        </p:nvSpPr>
        <p:spPr>
          <a:xfrm>
            <a:off x="410055" y="1710353"/>
            <a:ext cx="54539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Toolkit to understand Parkinson’s Disease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ea typeface="Calibri 1"/>
              <a:cs typeface="Arial" panose="020B0604020202020204" pitchFamily="34" charset="0"/>
              <a:sym typeface="Calibri 1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Talks about Parkinson’s research using cell models, animal models, toxicology, neurotechnology and imaging techniques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6BF37431-960A-D432-9631-3BE48A431DB0}"/>
              </a:ext>
            </a:extLst>
          </p:cNvPr>
          <p:cNvSpPr txBox="1"/>
          <p:nvPr/>
        </p:nvSpPr>
        <p:spPr>
          <a:xfrm>
            <a:off x="410055" y="3608764"/>
            <a:ext cx="545398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Tours to the Radboud University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ea typeface="Calibri 1"/>
              <a:cs typeface="Arial" panose="020B0604020202020204" pitchFamily="34" charset="0"/>
              <a:sym typeface="Calibri 1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Onsite visits to the cell culture lab, the biochemical lab, and the animal facility which has different non-invasive scanner set-ups for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behavioural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 studies with rats and mice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B5479-9C6A-A748-70AE-93DFF9324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637" y="1518876"/>
            <a:ext cx="5631753" cy="45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3D616-74DF-F537-A5BA-C529ECE1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FD7CCE-F7A0-0D5D-06D2-BF600F7BA857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F2DFA1-1D70-4A52-A643-02FE22F0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77" y="818901"/>
            <a:ext cx="10925655" cy="1325563"/>
          </a:xfrm>
        </p:spPr>
        <p:txBody>
          <a:bodyPr/>
          <a:lstStyle/>
          <a:p>
            <a:r>
              <a:rPr lang="en-GB" dirty="0"/>
              <a:t>Parkinson Discovery Day, The Netherlands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87A58D6-5B7B-48B5-46ED-49E590EB1B5B}"/>
              </a:ext>
            </a:extLst>
          </p:cNvPr>
          <p:cNvSpPr txBox="1"/>
          <p:nvPr/>
        </p:nvSpPr>
        <p:spPr>
          <a:xfrm>
            <a:off x="410054" y="2144464"/>
            <a:ext cx="545398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Talks about research methods using  primates and its alternatives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Foster a balanced understanding of approaches used to advance brain research and develop new treatments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FD63F331-74AE-1B9B-F6CD-09D81D35BF0B}"/>
              </a:ext>
            </a:extLst>
          </p:cNvPr>
          <p:cNvSpPr txBox="1"/>
          <p:nvPr/>
        </p:nvSpPr>
        <p:spPr>
          <a:xfrm>
            <a:off x="410054" y="4132675"/>
            <a:ext cx="545398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Tours of the primate facilities at BPRC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ea typeface="Calibri 1"/>
              <a:cs typeface="Arial" panose="020B0604020202020204" pitchFamily="34" charset="0"/>
              <a:sym typeface="Calibri 1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Attendees were shown the extensive welfare measures, enriched housing and training protocols that help animals participate willingly in research tasks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AB593-4054-3147-B4EC-58A66135E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603" y="1614791"/>
            <a:ext cx="6056335" cy="39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3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BBE46-3710-795A-9040-42B98A8E0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CED50E-420E-0D7B-0420-509EF334958D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4C53AF-698F-A904-F6DB-B9EFD1219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77" y="818901"/>
            <a:ext cx="10925655" cy="1325563"/>
          </a:xfrm>
        </p:spPr>
        <p:txBody>
          <a:bodyPr/>
          <a:lstStyle/>
          <a:p>
            <a:r>
              <a:rPr lang="en-GB" dirty="0"/>
              <a:t>Diabetes Discovery Day, Portugal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9FFBCCE-ADC4-C8D6-B482-3428E283B327}"/>
              </a:ext>
            </a:extLst>
          </p:cNvPr>
          <p:cNvSpPr txBox="1"/>
          <p:nvPr/>
        </p:nvSpPr>
        <p:spPr>
          <a:xfrm>
            <a:off x="410054" y="2144464"/>
            <a:ext cx="545398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Diabetes research methods at NMS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Research on Type 2 Diabetes incorporates animal models, particularly mice and rats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1BC24253-462C-C6CD-51F0-5AB155998ED3}"/>
              </a:ext>
            </a:extLst>
          </p:cNvPr>
          <p:cNvSpPr txBox="1"/>
          <p:nvPr/>
        </p:nvSpPr>
        <p:spPr>
          <a:xfrm>
            <a:off x="410053" y="3623915"/>
            <a:ext cx="545398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Tours of the animal facilities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ea typeface="Calibri 1"/>
              <a:cs typeface="Arial" panose="020B0604020202020204" pitchFamily="34" charset="0"/>
              <a:sym typeface="Calibri 1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Insights on how diabetes is induced in mice and rats by manipulating their diet, welfare measures,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behavioural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 tests, blood glucose measurements, and live-surgical interventions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4B4D5-8526-C872-68F0-EB9D78D4E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097" y="2031421"/>
            <a:ext cx="5303543" cy="318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CBD9E-6923-5AF2-E5C0-9B683E6665EF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5F936C-F59C-FCE3-4208-5B197C43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77" y="818901"/>
            <a:ext cx="10925655" cy="1325563"/>
          </a:xfrm>
        </p:spPr>
        <p:txBody>
          <a:bodyPr/>
          <a:lstStyle/>
          <a:p>
            <a:r>
              <a:rPr lang="en-GB" dirty="0"/>
              <a:t>Diabetes Discovery Day, Portugal</a:t>
            </a:r>
            <a:br>
              <a:rPr lang="en-GB" dirty="0"/>
            </a:br>
            <a:endParaRPr lang="en-GB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E2C071F-4DCA-200F-AD4D-F9DE4FC20D62}"/>
              </a:ext>
            </a:extLst>
          </p:cNvPr>
          <p:cNvSpPr/>
          <p:nvPr/>
        </p:nvSpPr>
        <p:spPr>
          <a:xfrm>
            <a:off x="478777" y="2044586"/>
            <a:ext cx="5785402" cy="3303025"/>
          </a:xfrm>
          <a:custGeom>
            <a:avLst/>
            <a:gdLst/>
            <a:ahLst/>
            <a:cxnLst/>
            <a:rect l="l" t="t" r="r" b="b"/>
            <a:pathLst>
              <a:path w="7264006" h="4319012">
                <a:moveTo>
                  <a:pt x="0" y="0"/>
                </a:moveTo>
                <a:lnTo>
                  <a:pt x="7264006" y="0"/>
                </a:lnTo>
                <a:lnTo>
                  <a:pt x="7264006" y="4319012"/>
                </a:lnTo>
                <a:lnTo>
                  <a:pt x="0" y="4319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3C5E6-9CAD-8D8E-8C22-41AB495C652F}"/>
              </a:ext>
            </a:extLst>
          </p:cNvPr>
          <p:cNvSpPr txBox="1"/>
          <p:nvPr/>
        </p:nvSpPr>
        <p:spPr>
          <a:xfrm>
            <a:off x="5653962" y="1676949"/>
            <a:ext cx="564670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rgbClr val="312F86"/>
                </a:solidFill>
                <a:latin typeface="Arial" panose="020B0604020202020204" pitchFamily="34" charset="0"/>
                <a:ea typeface="Calibri 3"/>
                <a:cs typeface="Arial" panose="020B0604020202020204" pitchFamily="34" charset="0"/>
                <a:sym typeface="Calibri 3"/>
              </a:rPr>
              <a:t>“I did not imagine that there were so many research lines in diabetes and the passion of the researchers working with animals really surprised me."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15991-CA2B-77B5-02DF-7F9183BA64F6}"/>
              </a:ext>
            </a:extLst>
          </p:cNvPr>
          <p:cNvSpPr txBox="1"/>
          <p:nvPr/>
        </p:nvSpPr>
        <p:spPr>
          <a:xfrm>
            <a:off x="5653962" y="3083344"/>
            <a:ext cx="564670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rgbClr val="312F86"/>
                </a:solidFill>
                <a:latin typeface="Arial" panose="020B0604020202020204" pitchFamily="34" charset="0"/>
                <a:ea typeface="Calibri 3"/>
                <a:cs typeface="Arial" panose="020B0604020202020204" pitchFamily="34" charset="0"/>
                <a:sym typeface="Calibri 3"/>
              </a:rPr>
              <a:t>“It surpassed expectations, with the openness on the questions we asked. This research I was able to witness is not separated from patients. And the animals are well taken care of.”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9D073C9-56F2-1896-7C7C-49C7A80915EB}"/>
              </a:ext>
            </a:extLst>
          </p:cNvPr>
          <p:cNvSpPr txBox="1"/>
          <p:nvPr/>
        </p:nvSpPr>
        <p:spPr>
          <a:xfrm>
            <a:off x="5653962" y="4578169"/>
            <a:ext cx="564670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rgbClr val="312F86"/>
                </a:solidFill>
                <a:latin typeface="Arial" panose="020B0604020202020204" pitchFamily="34" charset="0"/>
                <a:ea typeface="Calibri 3"/>
                <a:cs typeface="Arial" panose="020B0604020202020204" pitchFamily="34" charset="0"/>
                <a:sym typeface="Calibri 3"/>
              </a:rPr>
              <a:t>"I have always thought scientists made sure animals were not suffering during experiments, but I was greatly surprised with the extreme amount of care from the researchers towards the animals.”</a:t>
            </a:r>
          </a:p>
        </p:txBody>
      </p:sp>
    </p:spTree>
    <p:extLst>
      <p:ext uri="{BB962C8B-B14F-4D97-AF65-F5344CB8AC3E}">
        <p14:creationId xmlns:p14="http://schemas.microsoft.com/office/powerpoint/2010/main" val="1476491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C3A796-7373-5DBF-8B98-A5138C1559DC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86D5-9851-A8BB-813A-9C2EED7F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D090629-4A43-3C5A-8C49-4B90BE673C65}"/>
              </a:ext>
            </a:extLst>
          </p:cNvPr>
          <p:cNvSpPr txBox="1"/>
          <p:nvPr/>
        </p:nvSpPr>
        <p:spPr>
          <a:xfrm>
            <a:off x="1201592" y="2461670"/>
            <a:ext cx="10515600" cy="2137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8" lvl="1" indent="-334644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Increase dissemination of the project</a:t>
            </a:r>
          </a:p>
          <a:p>
            <a:pPr marL="669288" lvl="1" indent="-334644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Give or create opportunities for patients to use their voices and share insights</a:t>
            </a:r>
          </a:p>
          <a:p>
            <a:pPr marL="669288" lvl="1" indent="-334644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Partner with new researchers and patient groups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D008C8D1-36DF-A7D6-788F-7E981879664C}"/>
              </a:ext>
            </a:extLst>
          </p:cNvPr>
          <p:cNvSpPr txBox="1"/>
          <p:nvPr/>
        </p:nvSpPr>
        <p:spPr>
          <a:xfrm>
            <a:off x="1441187" y="1958269"/>
            <a:ext cx="4803970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312F86"/>
                </a:solidFill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Enhance visibility and impact</a:t>
            </a:r>
          </a:p>
        </p:txBody>
      </p:sp>
    </p:spTree>
    <p:extLst>
      <p:ext uri="{BB962C8B-B14F-4D97-AF65-F5344CB8AC3E}">
        <p14:creationId xmlns:p14="http://schemas.microsoft.com/office/powerpoint/2010/main" val="361976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D4CDED-7963-6DB9-E0E8-1346206F1015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F15E8-FE24-21A9-7E09-F6E11BFE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Obrigada</a:t>
            </a:r>
            <a:r>
              <a:rPr lang="en-GB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1CC8C-63DF-1D3F-9D5E-04F03D26A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36" y="2073159"/>
            <a:ext cx="10099928" cy="27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1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>
            <a:alpha val="25029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749924-32F4-ADB0-4349-751F27A74B59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1632E8F-AC6E-9A3E-7EF9-C7822BC21DA0}"/>
              </a:ext>
            </a:extLst>
          </p:cNvPr>
          <p:cNvSpPr/>
          <p:nvPr/>
        </p:nvSpPr>
        <p:spPr>
          <a:xfrm>
            <a:off x="1378978" y="923398"/>
            <a:ext cx="14774531" cy="14497509"/>
          </a:xfrm>
          <a:custGeom>
            <a:avLst/>
            <a:gdLst/>
            <a:ahLst/>
            <a:cxnLst/>
            <a:rect l="l" t="t" r="r" b="b"/>
            <a:pathLst>
              <a:path w="14774531" h="14497509">
                <a:moveTo>
                  <a:pt x="0" y="0"/>
                </a:moveTo>
                <a:lnTo>
                  <a:pt x="14774531" y="0"/>
                </a:lnTo>
                <a:lnTo>
                  <a:pt x="14774531" y="14497508"/>
                </a:lnTo>
                <a:lnTo>
                  <a:pt x="0" y="14497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87930BC-D0F8-4179-FFCE-E3256A9F553F}"/>
              </a:ext>
            </a:extLst>
          </p:cNvPr>
          <p:cNvGrpSpPr>
            <a:grpSpLocks noChangeAspect="1"/>
          </p:cNvGrpSpPr>
          <p:nvPr/>
        </p:nvGrpSpPr>
        <p:grpSpPr>
          <a:xfrm>
            <a:off x="5757768" y="233465"/>
            <a:ext cx="1950342" cy="2102244"/>
            <a:chOff x="1184352" y="315407"/>
            <a:chExt cx="5128109" cy="552750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4F35E9B-53F7-D90E-A2B6-186056BABB96}"/>
                </a:ext>
              </a:extLst>
            </p:cNvPr>
            <p:cNvSpPr/>
            <p:nvPr/>
          </p:nvSpPr>
          <p:spPr>
            <a:xfrm>
              <a:off x="1533389" y="689350"/>
              <a:ext cx="4410213" cy="500482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359D479-862E-C6BC-ED43-CD9F5E2868C3}"/>
                </a:ext>
              </a:extLst>
            </p:cNvPr>
            <p:cNvSpPr/>
            <p:nvPr/>
          </p:nvSpPr>
          <p:spPr>
            <a:xfrm>
              <a:off x="1184352" y="315407"/>
              <a:ext cx="5128109" cy="5527509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312F8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EDE3C089-4D1D-287B-D0CF-5071DF4D4580}"/>
              </a:ext>
            </a:extLst>
          </p:cNvPr>
          <p:cNvSpPr txBox="1"/>
          <p:nvPr/>
        </p:nvSpPr>
        <p:spPr>
          <a:xfrm>
            <a:off x="7772527" y="923398"/>
            <a:ext cx="7937239" cy="6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Calibri 2"/>
                <a:cs typeface="Calibri 2"/>
                <a:sym typeface="Calibri 2"/>
              </a:rPr>
              <a:t>Basic Research</a:t>
            </a: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Calibri 2"/>
                <a:cs typeface="Calibri 2"/>
                <a:sym typeface="Calibri 2"/>
              </a:rPr>
              <a:t>The Science of Fear &amp; Memory 🧠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1672B1B-95B1-2369-8D3E-3F685267B3C8}"/>
              </a:ext>
            </a:extLst>
          </p:cNvPr>
          <p:cNvSpPr txBox="1"/>
          <p:nvPr/>
        </p:nvSpPr>
        <p:spPr>
          <a:xfrm>
            <a:off x="7593331" y="1038088"/>
            <a:ext cx="4565597" cy="337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indent="-280669" algn="l">
              <a:lnSpc>
                <a:spcPts val="2859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+mn-lt"/>
              <a:ea typeface="Calibri 1"/>
              <a:cs typeface="Calibri" panose="020F0502020204030204" pitchFamily="34" charset="0"/>
              <a:sym typeface="Calibri 1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EE4EB2A-94F7-713D-F3D1-9ECCABFC430C}"/>
              </a:ext>
            </a:extLst>
          </p:cNvPr>
          <p:cNvSpPr txBox="1"/>
          <p:nvPr/>
        </p:nvSpPr>
        <p:spPr>
          <a:xfrm>
            <a:off x="5068616" y="2304850"/>
            <a:ext cx="5126041" cy="686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PhD in Biomedicine </a:t>
            </a:r>
            <a:endParaRPr lang="en-US" sz="2000" b="1" dirty="0">
              <a:latin typeface="Arial" panose="020B0604020202020204" pitchFamily="34" charset="0"/>
              <a:ea typeface="Calibri 2"/>
              <a:cs typeface="Arial" panose="020B0604020202020204" pitchFamily="34" charset="0"/>
              <a:sym typeface="Calibri 2"/>
            </a:endParaRPr>
          </a:p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Stem Cells Therapy for Perinatal Asphyxia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C4820AC-F4E5-50FE-0B67-841D23C5573A}"/>
              </a:ext>
            </a:extLst>
          </p:cNvPr>
          <p:cNvSpPr txBox="1"/>
          <p:nvPr/>
        </p:nvSpPr>
        <p:spPr>
          <a:xfrm>
            <a:off x="6485004" y="4167692"/>
            <a:ext cx="512604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Science Communication &amp; 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Openness in Animal Research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8B88302-D16C-F26E-C0D9-066A8807ABB2}"/>
              </a:ext>
            </a:extLst>
          </p:cNvPr>
          <p:cNvSpPr txBox="1"/>
          <p:nvPr/>
        </p:nvSpPr>
        <p:spPr>
          <a:xfrm>
            <a:off x="525166" y="4453538"/>
            <a:ext cx="5303702" cy="35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 1"/>
              <a:cs typeface="Arial" panose="020B0604020202020204" pitchFamily="34" charset="0"/>
              <a:sym typeface="Calibri 1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235D6BC-12BB-CECF-8CB0-3008CD714776}"/>
              </a:ext>
            </a:extLst>
          </p:cNvPr>
          <p:cNvGrpSpPr>
            <a:grpSpLocks noChangeAspect="1"/>
          </p:cNvGrpSpPr>
          <p:nvPr/>
        </p:nvGrpSpPr>
        <p:grpSpPr>
          <a:xfrm>
            <a:off x="2869883" y="923398"/>
            <a:ext cx="2332325" cy="2668982"/>
            <a:chOff x="1191343" y="-733874"/>
            <a:chExt cx="4255599" cy="486986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87C930B-8F7B-9FAF-0D99-841C77BDF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3341" y="-382121"/>
              <a:ext cx="3659847" cy="4409367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08BAC1F-04CD-E925-B17E-9E5BF56161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1343" y="-733874"/>
              <a:ext cx="4255599" cy="4869868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312F86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ECFCC24-0AA7-069A-1B66-48F517EE92BD}"/>
              </a:ext>
            </a:extLst>
          </p:cNvPr>
          <p:cNvGrpSpPr>
            <a:grpSpLocks noChangeAspect="1"/>
          </p:cNvGrpSpPr>
          <p:nvPr/>
        </p:nvGrpSpPr>
        <p:grpSpPr>
          <a:xfrm>
            <a:off x="3741469" y="3109218"/>
            <a:ext cx="2743535" cy="2978723"/>
            <a:chOff x="-2836596" y="-1112879"/>
            <a:chExt cx="4034073" cy="437989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093B92A-EB85-3402-E35F-2DC6C7383611}"/>
                </a:ext>
              </a:extLst>
            </p:cNvPr>
            <p:cNvSpPr/>
            <p:nvPr/>
          </p:nvSpPr>
          <p:spPr>
            <a:xfrm>
              <a:off x="-2554225" y="-734642"/>
              <a:ext cx="3469334" cy="3965725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466B29C-6621-3758-FAC7-B4F07898E487}"/>
                </a:ext>
              </a:extLst>
            </p:cNvPr>
            <p:cNvSpPr/>
            <p:nvPr/>
          </p:nvSpPr>
          <p:spPr>
            <a:xfrm>
              <a:off x="-2836596" y="-1112879"/>
              <a:ext cx="4034073" cy="4379894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312F86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26D760EA-0483-9DD6-25C4-7F31512AB00B}"/>
              </a:ext>
            </a:extLst>
          </p:cNvPr>
          <p:cNvSpPr txBox="1"/>
          <p:nvPr/>
        </p:nvSpPr>
        <p:spPr>
          <a:xfrm>
            <a:off x="525166" y="282241"/>
            <a:ext cx="1200150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71"/>
              </a:lnSpc>
            </a:pPr>
            <a:r>
              <a:rPr lang="en-US" sz="4929" dirty="0">
                <a:solidFill>
                  <a:schemeClr val="tx1"/>
                </a:solidFill>
                <a:latin typeface="Calibri 1"/>
                <a:ea typeface="Calibri 1"/>
                <a:cs typeface="Calibri 1"/>
                <a:sym typeface="Calibri 1"/>
              </a:rPr>
              <a:t>Who am 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502291-6485-83BB-111F-BC051DC65EE6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Google Shape;94;g349c89e8a9b_1_0"/>
          <p:cNvSpPr txBox="1">
            <a:spLocks noGrp="1"/>
          </p:cNvSpPr>
          <p:nvPr>
            <p:ph type="title"/>
          </p:nvPr>
        </p:nvSpPr>
        <p:spPr>
          <a:xfrm>
            <a:off x="1498060" y="897975"/>
            <a:ext cx="81147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/>
              <a:t>What is EARA?</a:t>
            </a:r>
            <a:endParaRPr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F21D5E48-3D90-4994-C7AD-272426680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060" y="2051581"/>
            <a:ext cx="975170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EARA is a </a:t>
            </a:r>
            <a:r>
              <a:rPr lang="en-US" altLang="en-US" sz="24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communications and advocacy </a:t>
            </a:r>
            <a:r>
              <a:rPr lang="en-US" altLang="en-US" sz="2400" b="1" dirty="0" err="1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organisation</a:t>
            </a:r>
            <a:r>
              <a:rPr lang="en-US" altLang="en-US" sz="24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to enhance public and regulatory </a:t>
            </a:r>
            <a:r>
              <a:rPr lang="en-US" altLang="en-US" sz="24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understanding of animal use </a:t>
            </a:r>
            <a:r>
              <a:rPr lang="en-US" altLang="en-US" sz="240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 research.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EARA has grown substantially since being </a:t>
            </a:r>
            <a:r>
              <a:rPr lang="en-US" altLang="en-US" sz="24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established in 2014</a:t>
            </a:r>
            <a:r>
              <a:rPr lang="en-US" altLang="en-US" sz="2400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, starting with 7 institutional members, </a:t>
            </a:r>
            <a:r>
              <a:rPr lang="en-US" altLang="en-US" sz="24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now more than 200!</a:t>
            </a:r>
          </a:p>
          <a:p>
            <a:pPr>
              <a:spcBef>
                <a:spcPct val="0"/>
              </a:spcBef>
              <a:buNone/>
            </a:pPr>
            <a:endParaRPr lang="en-US" altLang="en-US" sz="2400" b="1" dirty="0"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sz="2400" dirty="0">
                <a:latin typeface="Calibri"/>
                <a:ea typeface="Calibri"/>
                <a:cs typeface="Calibri"/>
              </a:rPr>
              <a:t>EARA helps organisations to implement, co-ordinate and maintain </a:t>
            </a:r>
            <a:r>
              <a:rPr lang="en-GB" sz="2400" b="1" dirty="0">
                <a:latin typeface="Calibri"/>
                <a:ea typeface="Calibri"/>
                <a:cs typeface="Calibri"/>
              </a:rPr>
              <a:t>nine</a:t>
            </a:r>
            <a:r>
              <a:rPr lang="en-GB" sz="2400" dirty="0">
                <a:latin typeface="Calibri"/>
                <a:ea typeface="Calibri"/>
                <a:cs typeface="Calibri"/>
              </a:rPr>
              <a:t> </a:t>
            </a:r>
            <a:r>
              <a:rPr lang="en-GB" sz="2400" b="1" dirty="0">
                <a:latin typeface="Calibri"/>
                <a:ea typeface="Calibri"/>
                <a:cs typeface="Calibri"/>
              </a:rPr>
              <a:t>transparency agreements</a:t>
            </a:r>
            <a:r>
              <a:rPr lang="en-GB" sz="2400" dirty="0">
                <a:latin typeface="Calibri"/>
                <a:ea typeface="Calibri"/>
                <a:cs typeface="Calibri"/>
              </a:rPr>
              <a:t> across the EU and globally (including Portugal)</a:t>
            </a:r>
          </a:p>
          <a:p>
            <a:pPr>
              <a:spcBef>
                <a:spcPct val="0"/>
              </a:spcBef>
              <a:buNone/>
            </a:pPr>
            <a:endParaRPr lang="en-US" altLang="en-US" sz="2400" b="1" dirty="0"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724BE57-2A7E-71E4-ECA7-44D085D7F650}"/>
              </a:ext>
            </a:extLst>
          </p:cNvPr>
          <p:cNvSpPr>
            <a:spLocks noChangeAspect="1"/>
          </p:cNvSpPr>
          <p:nvPr/>
        </p:nvSpPr>
        <p:spPr>
          <a:xfrm>
            <a:off x="6373914" y="802023"/>
            <a:ext cx="3720516" cy="825939"/>
          </a:xfrm>
          <a:custGeom>
            <a:avLst/>
            <a:gdLst/>
            <a:ahLst/>
            <a:cxnLst/>
            <a:rect l="l" t="t" r="r" b="b"/>
            <a:pathLst>
              <a:path w="5914330" h="1312957">
                <a:moveTo>
                  <a:pt x="0" y="0"/>
                </a:moveTo>
                <a:lnTo>
                  <a:pt x="5914330" y="0"/>
                </a:lnTo>
                <a:lnTo>
                  <a:pt x="5914330" y="1312958"/>
                </a:lnTo>
                <a:lnTo>
                  <a:pt x="0" y="1312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30C723-D97F-3007-24DD-FE63618A47D5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0E74A-8918-9876-6951-9D5CA249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45" y="796688"/>
            <a:ext cx="10515600" cy="1325563"/>
          </a:xfrm>
        </p:spPr>
        <p:txBody>
          <a:bodyPr/>
          <a:lstStyle/>
          <a:p>
            <a:r>
              <a:rPr lang="en-GB" dirty="0"/>
              <a:t>Bridging Science &amp; Society: </a:t>
            </a:r>
            <a:br>
              <a:rPr lang="en-GB" dirty="0"/>
            </a:br>
            <a:r>
              <a:rPr lang="en-GB" dirty="0"/>
              <a:t>Transparency in Animal Research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F81B5-42E4-AE18-901B-F50E2296BA9A}"/>
              </a:ext>
            </a:extLst>
          </p:cNvPr>
          <p:cNvSpPr txBox="1"/>
          <p:nvPr/>
        </p:nvSpPr>
        <p:spPr>
          <a:xfrm>
            <a:off x="1266345" y="2127115"/>
            <a:ext cx="9146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775"/>
              </a:lnSpc>
              <a:buNone/>
              <a:defRPr sz="3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a neuroscientist turned science communicator, I’ve seen both sides of the debate and understand the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ethical concerns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FB5AB-EC21-A716-17C6-2AAA32C25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413" y="3285524"/>
            <a:ext cx="7772400" cy="26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8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B5652-F45E-FBE2-3CAD-85129AF00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3D6B07-A1EB-238E-A7C7-2CBB796FB715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36CD4-DD1B-53BE-D8DB-7400E540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45" y="796688"/>
            <a:ext cx="10515600" cy="1325563"/>
          </a:xfrm>
        </p:spPr>
        <p:txBody>
          <a:bodyPr/>
          <a:lstStyle/>
          <a:p>
            <a:r>
              <a:rPr lang="en-GB" dirty="0"/>
              <a:t>Bridging Science &amp; Society: </a:t>
            </a:r>
            <a:br>
              <a:rPr lang="en-GB" dirty="0"/>
            </a:br>
            <a:r>
              <a:rPr lang="en-GB" dirty="0"/>
              <a:t>Transparency in Animal Research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BFFC3-857B-5D44-DAD6-7039C8225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064" y="2268041"/>
            <a:ext cx="9273872" cy="35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5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16749-2ADC-8F93-7A78-572126C05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43D20-67BD-0C9C-84C3-85B4412F8953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B4173-7007-1802-ED46-B14FE7C4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45" y="796688"/>
            <a:ext cx="10515600" cy="1325563"/>
          </a:xfrm>
        </p:spPr>
        <p:txBody>
          <a:bodyPr/>
          <a:lstStyle/>
          <a:p>
            <a:r>
              <a:rPr lang="en-GB" dirty="0"/>
              <a:t>Bridging Science &amp; Society: </a:t>
            </a:r>
            <a:br>
              <a:rPr lang="en-GB" dirty="0"/>
            </a:br>
            <a:r>
              <a:rPr lang="en-GB" dirty="0"/>
              <a:t>Transparency in Animal Research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00C51-CCFD-85FF-78F2-8DF92C2D69BD}"/>
              </a:ext>
            </a:extLst>
          </p:cNvPr>
          <p:cNvSpPr txBox="1"/>
          <p:nvPr/>
        </p:nvSpPr>
        <p:spPr>
          <a:xfrm>
            <a:off x="1266345" y="2127115"/>
            <a:ext cx="9146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775"/>
              </a:lnSpc>
              <a:buNone/>
              <a:defRPr sz="3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We’re making progress—embracing alternatives like organ-on-a-chip and AI-driven models—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but science isn’t there yet.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C5E4E-48C7-98E2-F3B5-D919E7D43BA6}"/>
              </a:ext>
            </a:extLst>
          </p:cNvPr>
          <p:cNvSpPr txBox="1"/>
          <p:nvPr/>
        </p:nvSpPr>
        <p:spPr>
          <a:xfrm>
            <a:off x="1369232" y="3211031"/>
            <a:ext cx="9453536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challenge of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replacing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animals in research arises from 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living body.</a:t>
            </a:r>
          </a:p>
          <a:p>
            <a:pPr fontAlgn="base"/>
            <a:endParaRPr lang="en-GB" sz="9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Non-Animal Methods 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still limited in mimicking complex biological systems and interactions.</a:t>
            </a:r>
          </a:p>
          <a:p>
            <a:pPr fontAlgn="base"/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</a:t>
            </a:r>
            <a:r>
              <a:rPr lang="en-GB" sz="2000" b="1" i="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combination of techniques and information with </a:t>
            </a:r>
            <a:r>
              <a:rPr lang="en-GB" sz="2000" b="0" i="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animal and non-animal studies can build the best possible understanding. </a:t>
            </a:r>
            <a:r>
              <a:rPr lang="en-GB" sz="2000" b="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54796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593DD6-81D4-3BFD-5661-982E102C9DBB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DD0EE-0071-22CA-0EA2-1FFC5C4C2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51" y="0"/>
            <a:ext cx="9663898" cy="57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2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BEE1B4-3A75-543D-ACF7-E8313052AD38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CAF68C-211E-0E30-8227-D902E421F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45" y="796688"/>
            <a:ext cx="10515600" cy="1325563"/>
          </a:xfrm>
        </p:spPr>
        <p:txBody>
          <a:bodyPr/>
          <a:lstStyle/>
          <a:p>
            <a:r>
              <a:rPr lang="en-GB" dirty="0"/>
              <a:t>Patient Discovery Project by EARA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3EEE49-DB6B-1AF2-2866-408608B66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54" y="1571891"/>
            <a:ext cx="10727492" cy="37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6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8C85B-DD7D-9BE7-B20E-ED108F363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1C0BC7-585B-6EAD-3501-A85CA3CAA61C}"/>
              </a:ext>
            </a:extLst>
          </p:cNvPr>
          <p:cNvSpPr/>
          <p:nvPr/>
        </p:nvSpPr>
        <p:spPr>
          <a:xfrm>
            <a:off x="-330740" y="-369651"/>
            <a:ext cx="12857406" cy="7626485"/>
          </a:xfrm>
          <a:prstGeom prst="rect">
            <a:avLst/>
          </a:prstGeom>
          <a:solidFill>
            <a:srgbClr val="EEEEEE">
              <a:alpha val="668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79987E-C0BB-61A0-C00F-7BBAE680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45" y="796688"/>
            <a:ext cx="10515600" cy="1325563"/>
          </a:xfrm>
        </p:spPr>
        <p:txBody>
          <a:bodyPr/>
          <a:lstStyle/>
          <a:p>
            <a:r>
              <a:rPr lang="en-GB" dirty="0"/>
              <a:t>Patient Discovery Project by EARA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DBC6C2E3-944F-7163-96B8-50D775DA7FA7}"/>
              </a:ext>
            </a:extLst>
          </p:cNvPr>
          <p:cNvGrpSpPr>
            <a:grpSpLocks noChangeAspect="1"/>
          </p:cNvGrpSpPr>
          <p:nvPr/>
        </p:nvGrpSpPr>
        <p:grpSpPr>
          <a:xfrm>
            <a:off x="6524145" y="1776347"/>
            <a:ext cx="4859779" cy="3600000"/>
            <a:chOff x="0" y="0"/>
            <a:chExt cx="23780750" cy="176161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6D2DD70-DCE3-30E9-9CFF-1101324645E0}"/>
                </a:ext>
              </a:extLst>
            </p:cNvPr>
            <p:cNvSpPr/>
            <p:nvPr/>
          </p:nvSpPr>
          <p:spPr>
            <a:xfrm>
              <a:off x="31750" y="31750"/>
              <a:ext cx="9060180" cy="8779510"/>
            </a:xfrm>
            <a:custGeom>
              <a:avLst/>
              <a:gdLst/>
              <a:ahLst/>
              <a:cxnLst/>
              <a:rect l="l" t="t" r="r" b="b"/>
              <a:pathLst>
                <a:path w="9060180" h="8779510">
                  <a:moveTo>
                    <a:pt x="0" y="8572500"/>
                  </a:moveTo>
                  <a:lnTo>
                    <a:pt x="44450" y="8573770"/>
                  </a:lnTo>
                  <a:lnTo>
                    <a:pt x="146050" y="8576310"/>
                  </a:lnTo>
                  <a:lnTo>
                    <a:pt x="450850" y="8582660"/>
                  </a:lnTo>
                  <a:lnTo>
                    <a:pt x="1092200" y="8597900"/>
                  </a:lnTo>
                  <a:lnTo>
                    <a:pt x="9060180" y="8779510"/>
                  </a:lnTo>
                  <a:lnTo>
                    <a:pt x="906018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F4D3891-618A-B977-353E-C2B38531A6AA}"/>
                </a:ext>
              </a:extLst>
            </p:cNvPr>
            <p:cNvSpPr/>
            <p:nvPr/>
          </p:nvSpPr>
          <p:spPr>
            <a:xfrm>
              <a:off x="9709150" y="31750"/>
              <a:ext cx="14039850" cy="9114790"/>
            </a:xfrm>
            <a:custGeom>
              <a:avLst/>
              <a:gdLst/>
              <a:ahLst/>
              <a:cxnLst/>
              <a:rect l="l" t="t" r="r" b="b"/>
              <a:pathLst>
                <a:path w="14039850" h="9114790">
                  <a:moveTo>
                    <a:pt x="0" y="0"/>
                  </a:moveTo>
                  <a:lnTo>
                    <a:pt x="0" y="8794750"/>
                  </a:lnTo>
                  <a:lnTo>
                    <a:pt x="156210" y="8797290"/>
                  </a:lnTo>
                  <a:lnTo>
                    <a:pt x="361950" y="8802370"/>
                  </a:lnTo>
                  <a:lnTo>
                    <a:pt x="989330" y="8816340"/>
                  </a:lnTo>
                  <a:lnTo>
                    <a:pt x="1887220" y="8836660"/>
                  </a:lnTo>
                  <a:lnTo>
                    <a:pt x="2463800" y="8850630"/>
                  </a:lnTo>
                  <a:lnTo>
                    <a:pt x="2959100" y="8862060"/>
                  </a:lnTo>
                  <a:lnTo>
                    <a:pt x="6597650" y="8944610"/>
                  </a:lnTo>
                  <a:lnTo>
                    <a:pt x="7218680" y="8958580"/>
                  </a:lnTo>
                  <a:lnTo>
                    <a:pt x="13864589" y="9110980"/>
                  </a:lnTo>
                  <a:lnTo>
                    <a:pt x="14039850" y="9114790"/>
                  </a:lnTo>
                  <a:lnTo>
                    <a:pt x="1403985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D333EDD-42CA-ED55-09F5-27152047104E}"/>
                </a:ext>
              </a:extLst>
            </p:cNvPr>
            <p:cNvSpPr/>
            <p:nvPr/>
          </p:nvSpPr>
          <p:spPr>
            <a:xfrm>
              <a:off x="31750" y="9255760"/>
              <a:ext cx="9060180" cy="8328660"/>
            </a:xfrm>
            <a:custGeom>
              <a:avLst/>
              <a:gdLst/>
              <a:ahLst/>
              <a:cxnLst/>
              <a:rect l="l" t="t" r="r" b="b"/>
              <a:pathLst>
                <a:path w="9060180" h="8328660">
                  <a:moveTo>
                    <a:pt x="285750" y="6350"/>
                  </a:moveTo>
                  <a:lnTo>
                    <a:pt x="0" y="0"/>
                  </a:lnTo>
                  <a:lnTo>
                    <a:pt x="0" y="8328660"/>
                  </a:lnTo>
                  <a:lnTo>
                    <a:pt x="9060180" y="8328660"/>
                  </a:lnTo>
                  <a:lnTo>
                    <a:pt x="9060180" y="207010"/>
                  </a:lnTo>
                  <a:lnTo>
                    <a:pt x="927100" y="2159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7C3DC51-BB8E-A60C-6502-2104366D7E21}"/>
                </a:ext>
              </a:extLst>
            </p:cNvPr>
            <p:cNvSpPr/>
            <p:nvPr/>
          </p:nvSpPr>
          <p:spPr>
            <a:xfrm>
              <a:off x="9709150" y="9476740"/>
              <a:ext cx="14039850" cy="8107680"/>
            </a:xfrm>
            <a:custGeom>
              <a:avLst/>
              <a:gdLst/>
              <a:ahLst/>
              <a:cxnLst/>
              <a:rect l="l" t="t" r="r" b="b"/>
              <a:pathLst>
                <a:path w="14039850" h="8107680">
                  <a:moveTo>
                    <a:pt x="13877289" y="317500"/>
                  </a:moveTo>
                  <a:lnTo>
                    <a:pt x="13699489" y="313690"/>
                  </a:lnTo>
                  <a:lnTo>
                    <a:pt x="7053580" y="161290"/>
                  </a:lnTo>
                  <a:lnTo>
                    <a:pt x="6432550" y="147320"/>
                  </a:lnTo>
                  <a:lnTo>
                    <a:pt x="2794000" y="64770"/>
                  </a:lnTo>
                  <a:lnTo>
                    <a:pt x="2298700" y="53340"/>
                  </a:lnTo>
                  <a:lnTo>
                    <a:pt x="1722120" y="39370"/>
                  </a:lnTo>
                  <a:lnTo>
                    <a:pt x="824230" y="19050"/>
                  </a:lnTo>
                  <a:lnTo>
                    <a:pt x="196850" y="5080"/>
                  </a:lnTo>
                  <a:lnTo>
                    <a:pt x="0" y="0"/>
                  </a:lnTo>
                  <a:lnTo>
                    <a:pt x="0" y="8107680"/>
                  </a:lnTo>
                  <a:lnTo>
                    <a:pt x="14039850" y="8107680"/>
                  </a:lnTo>
                  <a:lnTo>
                    <a:pt x="14039850" y="321310"/>
                  </a:lnTo>
                  <a:lnTo>
                    <a:pt x="13978889" y="320040"/>
                  </a:lnTo>
                  <a:close/>
                </a:path>
              </a:pathLst>
            </a:cu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AACE5C79-9086-D256-0652-6902F39B5FE1}"/>
              </a:ext>
            </a:extLst>
          </p:cNvPr>
          <p:cNvSpPr txBox="1"/>
          <p:nvPr/>
        </p:nvSpPr>
        <p:spPr>
          <a:xfrm>
            <a:off x="410055" y="1782835"/>
            <a:ext cx="545398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Relatable Science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Researchers and participants can share their experiences, creating a narrative that is relatable to others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A7D0DC5-59AB-FBDF-08C8-B7BB03F937E6}"/>
              </a:ext>
            </a:extLst>
          </p:cNvPr>
          <p:cNvSpPr txBox="1"/>
          <p:nvPr/>
        </p:nvSpPr>
        <p:spPr>
          <a:xfrm>
            <a:off x="410055" y="3712992"/>
            <a:ext cx="545398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 1"/>
                <a:cs typeface="Arial" panose="020B0604020202020204" pitchFamily="34" charset="0"/>
                <a:sym typeface="Calibri 1"/>
              </a:rPr>
              <a:t>Building Trust &amp; Transparency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 2"/>
                <a:cs typeface="Arial" panose="020B0604020202020204" pitchFamily="34" charset="0"/>
                <a:sym typeface="Calibri 2"/>
              </a:rPr>
              <a:t>Onsite visits to animal research facilities and open dialogues help dispel myths and demonstrate the strict standards of research with animals</a:t>
            </a:r>
          </a:p>
        </p:txBody>
      </p:sp>
    </p:spTree>
    <p:extLst>
      <p:ext uri="{BB962C8B-B14F-4D97-AF65-F5344CB8AC3E}">
        <p14:creationId xmlns:p14="http://schemas.microsoft.com/office/powerpoint/2010/main" val="2375209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Sessão Completa Verde">
  <a:themeElements>
    <a:clrScheme name="SciComPt 1">
      <a:dk1>
        <a:srgbClr val="004C4D"/>
      </a:dk1>
      <a:lt1>
        <a:srgbClr val="00B2AE"/>
      </a:lt1>
      <a:dk2>
        <a:srgbClr val="EEEEEE"/>
      </a:dk2>
      <a:lt2>
        <a:srgbClr val="B3B3F3"/>
      </a:lt2>
      <a:accent1>
        <a:srgbClr val="B01744"/>
      </a:accent1>
      <a:accent2>
        <a:srgbClr val="004C4C"/>
      </a:accent2>
      <a:accent3>
        <a:srgbClr val="00B2AE"/>
      </a:accent3>
      <a:accent4>
        <a:srgbClr val="EDEDED"/>
      </a:accent4>
      <a:accent5>
        <a:srgbClr val="B2B2F3"/>
      </a:accent5>
      <a:accent6>
        <a:srgbClr val="AF1644"/>
      </a:accent6>
      <a:hlink>
        <a:srgbClr val="00B2AE"/>
      </a:hlink>
      <a:folHlink>
        <a:srgbClr val="00B2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Sessão Completa Cinzento">
  <a:themeElements>
    <a:clrScheme name="SciComPt 1">
      <a:dk1>
        <a:srgbClr val="004C4D"/>
      </a:dk1>
      <a:lt1>
        <a:srgbClr val="00B2AE"/>
      </a:lt1>
      <a:dk2>
        <a:srgbClr val="EEEEEE"/>
      </a:dk2>
      <a:lt2>
        <a:srgbClr val="B3B3F3"/>
      </a:lt2>
      <a:accent1>
        <a:srgbClr val="B01744"/>
      </a:accent1>
      <a:accent2>
        <a:srgbClr val="004C4C"/>
      </a:accent2>
      <a:accent3>
        <a:srgbClr val="00B2AE"/>
      </a:accent3>
      <a:accent4>
        <a:srgbClr val="EDEDED"/>
      </a:accent4>
      <a:accent5>
        <a:srgbClr val="B2B2F3"/>
      </a:accent5>
      <a:accent6>
        <a:srgbClr val="AF1644"/>
      </a:accent6>
      <a:hlink>
        <a:srgbClr val="00B2AE"/>
      </a:hlink>
      <a:folHlink>
        <a:srgbClr val="00B2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 Sessão Completa Verde">
  <a:themeElements>
    <a:clrScheme name="SciComPt 1">
      <a:dk1>
        <a:srgbClr val="004C4D"/>
      </a:dk1>
      <a:lt1>
        <a:srgbClr val="00B2AE"/>
      </a:lt1>
      <a:dk2>
        <a:srgbClr val="EEEEEE"/>
      </a:dk2>
      <a:lt2>
        <a:srgbClr val="B3B3F3"/>
      </a:lt2>
      <a:accent1>
        <a:srgbClr val="B01744"/>
      </a:accent1>
      <a:accent2>
        <a:srgbClr val="004C4C"/>
      </a:accent2>
      <a:accent3>
        <a:srgbClr val="00B2AE"/>
      </a:accent3>
      <a:accent4>
        <a:srgbClr val="EDEDED"/>
      </a:accent4>
      <a:accent5>
        <a:srgbClr val="B2B2F3"/>
      </a:accent5>
      <a:accent6>
        <a:srgbClr val="AF1644"/>
      </a:accent6>
      <a:hlink>
        <a:srgbClr val="00B2AE"/>
      </a:hlink>
      <a:folHlink>
        <a:srgbClr val="00B2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</Words>
  <Application>Microsoft Macintosh PowerPoint</Application>
  <PresentationFormat>Widescreen</PresentationFormat>
  <Paragraphs>95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Inter Medium</vt:lpstr>
      <vt:lpstr>Calibri 1</vt:lpstr>
      <vt:lpstr>Calibri</vt:lpstr>
      <vt:lpstr>Play</vt:lpstr>
      <vt:lpstr>Inter SemiBold</vt:lpstr>
      <vt:lpstr>Aptos</vt:lpstr>
      <vt:lpstr>Inter</vt:lpstr>
      <vt:lpstr>Template Sessão Completa Verde</vt:lpstr>
      <vt:lpstr>Template Sessão Completa Cinzento</vt:lpstr>
      <vt:lpstr>1_Template Sessão Completa Verde</vt:lpstr>
      <vt:lpstr>PowerPoint Presentation</vt:lpstr>
      <vt:lpstr>PowerPoint Presentation</vt:lpstr>
      <vt:lpstr>What is EARA?</vt:lpstr>
      <vt:lpstr>Bridging Science &amp; Society:  Transparency in Animal Research </vt:lpstr>
      <vt:lpstr>Bridging Science &amp; Society:  Transparency in Animal Research </vt:lpstr>
      <vt:lpstr>Bridging Science &amp; Society:  Transparency in Animal Research </vt:lpstr>
      <vt:lpstr>PowerPoint Presentation</vt:lpstr>
      <vt:lpstr>Patient Discovery Project by EARA</vt:lpstr>
      <vt:lpstr>Patient Discovery Project by EARA</vt:lpstr>
      <vt:lpstr>Patient Discovery Project by EARA</vt:lpstr>
      <vt:lpstr>Parkinson Discovery Day, The Netherlands </vt:lpstr>
      <vt:lpstr>Parkinson Discovery Day, The Netherlands </vt:lpstr>
      <vt:lpstr>Diabetes Discovery Day, Portugal </vt:lpstr>
      <vt:lpstr>Diabetes Discovery Day, Portugal </vt:lpstr>
      <vt:lpstr>Next steps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Élia Vieira</dc:creator>
  <cp:lastModifiedBy>Inês Serrenho</cp:lastModifiedBy>
  <cp:revision>1</cp:revision>
  <dcterms:created xsi:type="dcterms:W3CDTF">2025-03-20T10:35:54Z</dcterms:created>
  <dcterms:modified xsi:type="dcterms:W3CDTF">2025-04-09T16:15:05Z</dcterms:modified>
</cp:coreProperties>
</file>