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hhx+6h0fB8AfgcgO5/AUwmu5bU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B3B1"/>
    <a:srgbClr val="0BB2B1"/>
    <a:srgbClr val="213863"/>
    <a:srgbClr val="2F87C8"/>
    <a:srgbClr val="0561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32" autoAdjust="0"/>
  </p:normalViewPr>
  <p:slideViewPr>
    <p:cSldViewPr snapToGrid="0">
      <p:cViewPr varScale="1">
        <p:scale>
          <a:sx n="62" d="100"/>
          <a:sy n="62" d="100"/>
        </p:scale>
        <p:origin x="954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customschemas.google.com/relationships/presentationmetadata" Target="metadata"/><Relationship Id="rId15" Type="http://schemas.openxmlformats.org/officeDocument/2006/relationships/tableStyles" Target="tableStyles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601E5812-8062-2327-68DA-02AE7F7B3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>
            <a:extLst>
              <a:ext uri="{FF2B5EF4-FFF2-40B4-BE49-F238E27FC236}">
                <a16:creationId xmlns:a16="http://schemas.microsoft.com/office/drawing/2014/main" id="{FF98FCA8-395E-3881-17C8-863E215241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3:notes">
            <a:extLst>
              <a:ext uri="{FF2B5EF4-FFF2-40B4-BE49-F238E27FC236}">
                <a16:creationId xmlns:a16="http://schemas.microsoft.com/office/drawing/2014/main" id="{23EC34E8-3CF8-3178-9245-ACB9DD6C84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2692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42904" y="873425"/>
            <a:ext cx="10391859" cy="783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243F8C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11808000" y="6536431"/>
            <a:ext cx="3840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body" idx="1"/>
          </p:nvPr>
        </p:nvSpPr>
        <p:spPr>
          <a:xfrm>
            <a:off x="842905" y="1851379"/>
            <a:ext cx="4937007" cy="410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1600"/>
              <a:buFont typeface="Calibri"/>
              <a:buChar char="‒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Calibri"/>
              <a:buChar char="‒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2"/>
          </p:nvPr>
        </p:nvSpPr>
        <p:spPr>
          <a:xfrm>
            <a:off x="6111052" y="1851379"/>
            <a:ext cx="5123712" cy="410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1600"/>
              <a:buFont typeface="Calibri"/>
              <a:buChar char="‒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Calibri"/>
              <a:buChar char="‒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22" name="Google Shape;22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846916" y="0"/>
            <a:ext cx="5345084" cy="2088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14439" y="207559"/>
            <a:ext cx="1863308" cy="582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>
            <a:spLocks noGrp="1"/>
          </p:cNvSpPr>
          <p:nvPr>
            <p:ph type="sldNum" idx="12"/>
          </p:nvPr>
        </p:nvSpPr>
        <p:spPr>
          <a:xfrm>
            <a:off x="11808000" y="6536431"/>
            <a:ext cx="3840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32" name="Google Shape;32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846916" y="0"/>
            <a:ext cx="5345084" cy="2088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14439" y="207559"/>
            <a:ext cx="1863308" cy="582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>
            <a:spLocks noGrp="1"/>
          </p:cNvSpPr>
          <p:nvPr>
            <p:ph type="title"/>
          </p:nvPr>
        </p:nvSpPr>
        <p:spPr>
          <a:xfrm>
            <a:off x="842904" y="873425"/>
            <a:ext cx="10391859" cy="783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243F8C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1"/>
          </p:nvPr>
        </p:nvSpPr>
        <p:spPr>
          <a:xfrm>
            <a:off x="842904" y="1662482"/>
            <a:ext cx="4786488" cy="3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369ED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body" idx="2"/>
          </p:nvPr>
        </p:nvSpPr>
        <p:spPr>
          <a:xfrm>
            <a:off x="842904" y="1979265"/>
            <a:ext cx="4786488" cy="3981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1600"/>
              <a:buFont typeface="Calibri"/>
              <a:buChar char="‒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Calibri"/>
              <a:buChar char="‒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3"/>
          </p:nvPr>
        </p:nvSpPr>
        <p:spPr>
          <a:xfrm>
            <a:off x="6005689" y="1671875"/>
            <a:ext cx="5229075" cy="3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369ED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4"/>
          </p:nvPr>
        </p:nvSpPr>
        <p:spPr>
          <a:xfrm>
            <a:off x="6005689" y="1992485"/>
            <a:ext cx="5229076" cy="3968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369ED0"/>
              </a:buClr>
              <a:buSzPts val="1600"/>
              <a:buFont typeface="Calibri"/>
              <a:buChar char="‒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43F8C"/>
              </a:buClr>
              <a:buSzPts val="1600"/>
              <a:buFont typeface="Calibri"/>
              <a:buChar char="‒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11808000" y="6536431"/>
            <a:ext cx="3840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41" name="Google Shape;41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846916" y="0"/>
            <a:ext cx="5345084" cy="2088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42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14439" y="207559"/>
            <a:ext cx="1863308" cy="582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wo Content">
  <p:cSld name="1_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>
            <a:spLocks noGrp="1"/>
          </p:cNvSpPr>
          <p:nvPr>
            <p:ph type="title"/>
          </p:nvPr>
        </p:nvSpPr>
        <p:spPr>
          <a:xfrm>
            <a:off x="842904" y="873425"/>
            <a:ext cx="10391859" cy="783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243F8C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sldNum" idx="12"/>
          </p:nvPr>
        </p:nvSpPr>
        <p:spPr>
          <a:xfrm>
            <a:off x="11808000" y="6536431"/>
            <a:ext cx="3840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>
            <a:spLocks noGrp="1"/>
          </p:cNvSpPr>
          <p:nvPr>
            <p:ph type="title"/>
          </p:nvPr>
        </p:nvSpPr>
        <p:spPr>
          <a:xfrm>
            <a:off x="950399" y="5628409"/>
            <a:ext cx="10284365" cy="150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13"/>
          <p:cNvSpPr>
            <a:spLocks noGrp="1"/>
          </p:cNvSpPr>
          <p:nvPr>
            <p:ph type="pic" idx="2"/>
          </p:nvPr>
        </p:nvSpPr>
        <p:spPr>
          <a:xfrm>
            <a:off x="950399" y="997199"/>
            <a:ext cx="10284365" cy="4533074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11808000" y="6536431"/>
            <a:ext cx="3840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11808000" y="6536431"/>
            <a:ext cx="3840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243F8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uclio.org/en/otters-final-conference/" TargetMode="Externa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AF357DF9-C059-D872-7F2C-5CE160AB2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crescent moon with black background&#10;&#10;AI-generated content may be incorrect.">
            <a:extLst>
              <a:ext uri="{FF2B5EF4-FFF2-40B4-BE49-F238E27FC236}">
                <a16:creationId xmlns:a16="http://schemas.microsoft.com/office/drawing/2014/main" id="{A47850B2-26A8-C44D-BAC2-723267BF25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3570" y="905255"/>
            <a:ext cx="1564306" cy="29870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964444C-6177-6F26-1610-0DA03E4BB03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64044" y="383416"/>
            <a:ext cx="1682696" cy="686473"/>
          </a:xfrm>
          <a:prstGeom prst="rect">
            <a:avLst/>
          </a:prstGeom>
        </p:spPr>
      </p:pic>
      <p:pic>
        <p:nvPicPr>
          <p:cNvPr id="11" name="Picture 10" descr="A group of people walking in a field&#10;&#10;AI-generated content may be incorrect.">
            <a:extLst>
              <a:ext uri="{FF2B5EF4-FFF2-40B4-BE49-F238E27FC236}">
                <a16:creationId xmlns:a16="http://schemas.microsoft.com/office/drawing/2014/main" id="{EF87A399-12B0-1D8A-B7F7-E1F98E4C7CF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6927" b="54902"/>
          <a:stretch/>
        </p:blipFill>
        <p:spPr>
          <a:xfrm>
            <a:off x="7008761" y="4511121"/>
            <a:ext cx="4750100" cy="954466"/>
          </a:xfrm>
          <a:prstGeom prst="rect">
            <a:avLst/>
          </a:prstGeom>
        </p:spPr>
      </p:pic>
      <p:sp>
        <p:nvSpPr>
          <p:cNvPr id="14" name="Google Shape;54;p1">
            <a:extLst>
              <a:ext uri="{FF2B5EF4-FFF2-40B4-BE49-F238E27FC236}">
                <a16:creationId xmlns:a16="http://schemas.microsoft.com/office/drawing/2014/main" id="{8FAB5097-D6C7-AB2B-A239-7CDF074C5C4D}"/>
              </a:ext>
            </a:extLst>
          </p:cNvPr>
          <p:cNvSpPr txBox="1"/>
          <p:nvPr/>
        </p:nvSpPr>
        <p:spPr>
          <a:xfrm>
            <a:off x="294124" y="272286"/>
            <a:ext cx="9148314" cy="1079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4200" b="1" dirty="0">
                <a:solidFill>
                  <a:srgbClr val="243F8C"/>
                </a:solidFill>
                <a:latin typeface="Calibri"/>
                <a:cs typeface="Calibri"/>
                <a:sym typeface="Calibri"/>
              </a:rPr>
              <a:t>OTTERS: Integrar a Ciência Cidadã</a:t>
            </a:r>
          </a:p>
          <a:p>
            <a:pPr marL="0" marR="0" lvl="0" indent="0" algn="l" rtl="0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4200" b="1" dirty="0">
                <a:solidFill>
                  <a:srgbClr val="243F8C"/>
                </a:solidFill>
                <a:latin typeface="Calibri"/>
                <a:cs typeface="Calibri"/>
                <a:sym typeface="Calibri"/>
              </a:rPr>
              <a:t>na Educação através da Cocriação</a:t>
            </a:r>
            <a:endParaRPr lang="pt-PT" sz="4200" b="1" dirty="0">
              <a:solidFill>
                <a:srgbClr val="243F8C"/>
              </a:solidFill>
              <a:latin typeface="Calibri"/>
              <a:cs typeface="Calibri"/>
            </a:endParaRPr>
          </a:p>
        </p:txBody>
      </p:sp>
      <p:sp>
        <p:nvSpPr>
          <p:cNvPr id="20" name="Google Shape;54;p1">
            <a:extLst>
              <a:ext uri="{FF2B5EF4-FFF2-40B4-BE49-F238E27FC236}">
                <a16:creationId xmlns:a16="http://schemas.microsoft.com/office/drawing/2014/main" id="{F68981C4-3743-CE14-7CBF-011AF901803A}"/>
              </a:ext>
            </a:extLst>
          </p:cNvPr>
          <p:cNvSpPr txBox="1"/>
          <p:nvPr/>
        </p:nvSpPr>
        <p:spPr>
          <a:xfrm>
            <a:off x="433138" y="3649170"/>
            <a:ext cx="4762498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800" b="1" noProof="0" dirty="0">
                <a:solidFill>
                  <a:srgbClr val="13B3B1"/>
                </a:solidFill>
                <a:latin typeface="Calibri"/>
                <a:ea typeface="Calibri"/>
                <a:cs typeface="Calibri"/>
                <a:sym typeface="Calibri"/>
              </a:rPr>
              <a:t>COMO APOIAR A INTEGRAÇÃO DE CC NO CURRÍCULO:</a:t>
            </a:r>
            <a:endParaRPr lang="pt-PT" sz="2800" noProof="0" dirty="0">
              <a:solidFill>
                <a:srgbClr val="13B3B1"/>
              </a:solidFill>
            </a:endParaRPr>
          </a:p>
        </p:txBody>
      </p:sp>
      <p:pic>
        <p:nvPicPr>
          <p:cNvPr id="4" name="Picture 3" descr="A blue water with a body of water and a person in the background&#10;&#10;AI-generated content may be incorrect.">
            <a:hlinkClick r:id="rId6"/>
            <a:extLst>
              <a:ext uri="{FF2B5EF4-FFF2-40B4-BE49-F238E27FC236}">
                <a16:creationId xmlns:a16="http://schemas.microsoft.com/office/drawing/2014/main" id="{6E3CB91E-7579-1A27-CED8-769F363F078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96363" y="5659761"/>
            <a:ext cx="4762500" cy="9525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2A42B46-FDCD-3C7A-A15F-6A5F37CAA8E9}"/>
              </a:ext>
            </a:extLst>
          </p:cNvPr>
          <p:cNvSpPr/>
          <p:nvPr/>
        </p:nvSpPr>
        <p:spPr>
          <a:xfrm>
            <a:off x="433138" y="5622201"/>
            <a:ext cx="2316426" cy="990060"/>
          </a:xfrm>
          <a:prstGeom prst="rect">
            <a:avLst/>
          </a:prstGeom>
          <a:solidFill>
            <a:srgbClr val="05612D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-27451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260861-2B8C-CAE8-7849-7EA6DFD0CA91}"/>
              </a:ext>
            </a:extLst>
          </p:cNvPr>
          <p:cNvSpPr txBox="1"/>
          <p:nvPr/>
        </p:nvSpPr>
        <p:spPr>
          <a:xfrm>
            <a:off x="433138" y="5622200"/>
            <a:ext cx="2316426" cy="99006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anchor="ctr" anchorCtr="0">
            <a:noAutofit/>
          </a:bodyPr>
          <a:lstStyle/>
          <a:p>
            <a:pPr marL="0" lvl="0" indent="0" algn="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1600" kern="1200" noProof="0" dirty="0">
                <a:latin typeface="Calibri" panose="020F0502020204030204" pitchFamily="34" charset="0"/>
                <a:cs typeface="Calibri" panose="020F0502020204030204" pitchFamily="34" charset="0"/>
              </a:rPr>
              <a:t>Criar oportunidades de formação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9CBFAA-9CE4-537A-D077-86D084BE6AEB}"/>
              </a:ext>
            </a:extLst>
          </p:cNvPr>
          <p:cNvSpPr/>
          <p:nvPr/>
        </p:nvSpPr>
        <p:spPr>
          <a:xfrm>
            <a:off x="2879212" y="5622201"/>
            <a:ext cx="2316426" cy="990060"/>
          </a:xfrm>
          <a:prstGeom prst="rect">
            <a:avLst/>
          </a:prstGeom>
          <a:solidFill>
            <a:srgbClr val="213863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-41177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36929E-1D7F-F18B-2714-9E38F8D00A4C}"/>
              </a:ext>
            </a:extLst>
          </p:cNvPr>
          <p:cNvSpPr txBox="1"/>
          <p:nvPr/>
        </p:nvSpPr>
        <p:spPr>
          <a:xfrm>
            <a:off x="2879212" y="5622200"/>
            <a:ext cx="2316425" cy="99006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8000" tIns="144000" rIns="108000" bIns="144000" numCol="1" spcCol="1270" anchor="ctr" anchorCtr="0">
            <a:noAutofit/>
          </a:bodyPr>
          <a:lstStyle/>
          <a:p>
            <a:pPr marL="0" lvl="0" indent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1600" kern="1200" noProof="0" dirty="0">
                <a:latin typeface="Calibri" panose="020F0502020204030204" pitchFamily="34" charset="0"/>
                <a:cs typeface="Calibri" panose="020F0502020204030204" pitchFamily="34" charset="0"/>
              </a:rPr>
              <a:t>Motivar colaboração entre colegas e abordagens escolares integradas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3197341-9A5F-A74E-AE73-2FA69F68050B}"/>
              </a:ext>
            </a:extLst>
          </p:cNvPr>
          <p:cNvSpPr/>
          <p:nvPr/>
        </p:nvSpPr>
        <p:spPr>
          <a:xfrm>
            <a:off x="433139" y="4511122"/>
            <a:ext cx="2316424" cy="990059"/>
          </a:xfrm>
          <a:prstGeom prst="rect">
            <a:avLst/>
          </a:prstGeom>
          <a:solidFill>
            <a:srgbClr val="0BB2B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B27E517-FF49-87EE-4136-19136685B244}"/>
              </a:ext>
            </a:extLst>
          </p:cNvPr>
          <p:cNvSpPr txBox="1"/>
          <p:nvPr/>
        </p:nvSpPr>
        <p:spPr>
          <a:xfrm>
            <a:off x="433139" y="4511121"/>
            <a:ext cx="2316424" cy="99005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anchor="ctr" anchorCtr="0">
            <a:noAutofit/>
          </a:bodyPr>
          <a:lstStyle/>
          <a:p>
            <a:pPr marL="0" lvl="0" indent="0" algn="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1600" kern="1200" noProof="0" dirty="0">
                <a:latin typeface="Calibri" panose="020F0502020204030204" pitchFamily="34" charset="0"/>
                <a:cs typeface="Calibri" panose="020F0502020204030204" pitchFamily="34" charset="0"/>
              </a:rPr>
              <a:t>Apoiar sinergias com parceiros externos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EA82AA1-12C9-11FD-00DA-73121BAFE3ED}"/>
              </a:ext>
            </a:extLst>
          </p:cNvPr>
          <p:cNvSpPr/>
          <p:nvPr/>
        </p:nvSpPr>
        <p:spPr>
          <a:xfrm>
            <a:off x="2879212" y="4511122"/>
            <a:ext cx="2316425" cy="990059"/>
          </a:xfrm>
          <a:prstGeom prst="rect">
            <a:avLst/>
          </a:prstGeom>
          <a:solidFill>
            <a:srgbClr val="2F87C8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-41177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2E0D0C7-D523-412F-8773-962FC59FE737}"/>
              </a:ext>
            </a:extLst>
          </p:cNvPr>
          <p:cNvSpPr txBox="1"/>
          <p:nvPr/>
        </p:nvSpPr>
        <p:spPr>
          <a:xfrm>
            <a:off x="2879212" y="4511121"/>
            <a:ext cx="2316424" cy="99005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8000" tIns="144000" rIns="108000" bIns="144000" numCol="1" spcCol="1270" anchor="ctr" anchorCtr="0">
            <a:noAutofit/>
          </a:bodyPr>
          <a:lstStyle/>
          <a:p>
            <a:pPr marL="0" lvl="0" indent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1600" kern="1200" noProof="0" dirty="0">
                <a:latin typeface="Calibri" panose="020F0502020204030204" pitchFamily="34" charset="0"/>
                <a:cs typeface="Calibri" panose="020F0502020204030204" pitchFamily="34" charset="0"/>
              </a:rPr>
              <a:t>Sensibilizar diretores escolares e encarregados de educação</a:t>
            </a:r>
          </a:p>
        </p:txBody>
      </p:sp>
      <p:sp>
        <p:nvSpPr>
          <p:cNvPr id="28" name="Google Shape;54;p1">
            <a:extLst>
              <a:ext uri="{FF2B5EF4-FFF2-40B4-BE49-F238E27FC236}">
                <a16:creationId xmlns:a16="http://schemas.microsoft.com/office/drawing/2014/main" id="{3B000EB6-93A0-8D42-53BF-FF2EF23FB035}"/>
              </a:ext>
            </a:extLst>
          </p:cNvPr>
          <p:cNvSpPr txBox="1"/>
          <p:nvPr/>
        </p:nvSpPr>
        <p:spPr>
          <a:xfrm>
            <a:off x="7008761" y="3639056"/>
            <a:ext cx="47625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800" b="1" noProof="0" dirty="0">
                <a:solidFill>
                  <a:srgbClr val="13B3B1"/>
                </a:solidFill>
                <a:latin typeface="Calibri"/>
                <a:ea typeface="Calibri"/>
                <a:cs typeface="Calibri"/>
                <a:sym typeface="Calibri"/>
              </a:rPr>
              <a:t>INICIATIVAS NUCLIO </a:t>
            </a:r>
            <a:r>
              <a:rPr lang="pt-PT" sz="2800" b="1" dirty="0">
                <a:solidFill>
                  <a:srgbClr val="13B3B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r>
              <a:rPr lang="pt-PT" sz="2800" b="1" noProof="0" dirty="0">
                <a:solidFill>
                  <a:srgbClr val="13B3B1"/>
                </a:solidFill>
                <a:latin typeface="Calibri"/>
                <a:ea typeface="Calibri"/>
                <a:cs typeface="Calibri"/>
                <a:sym typeface="Calibri"/>
              </a:rPr>
              <a:t>O PROJETO OTTERS:</a:t>
            </a:r>
            <a:endParaRPr lang="pt-PT" sz="2800" noProof="0" dirty="0">
              <a:solidFill>
                <a:srgbClr val="13B3B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A0B733D-1933-9CAF-1956-2221BD55DBBC}"/>
              </a:ext>
            </a:extLst>
          </p:cNvPr>
          <p:cNvSpPr/>
          <p:nvPr/>
        </p:nvSpPr>
        <p:spPr>
          <a:xfrm>
            <a:off x="308192" y="1821366"/>
            <a:ext cx="11450669" cy="684087"/>
          </a:xfrm>
          <a:prstGeom prst="rect">
            <a:avLst/>
          </a:prstGeom>
          <a:solidFill>
            <a:srgbClr val="13B3B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WORKSHOP </a:t>
            </a:r>
            <a:r>
              <a:rPr lang="pt-PT" sz="1600" noProof="0" dirty="0">
                <a:latin typeface="Calibri" panose="020F0502020204030204" pitchFamily="34" charset="0"/>
                <a:cs typeface="Calibri" panose="020F0502020204030204" pitchFamily="34" charset="0"/>
              </a:rPr>
              <a:t>131 participantes</a:t>
            </a:r>
          </a:p>
          <a:p>
            <a:pPr algn="ctr"/>
            <a:r>
              <a:rPr lang="pt-PT" sz="1600" noProof="0" dirty="0">
                <a:latin typeface="Calibri" panose="020F0502020204030204" pitchFamily="34" charset="0"/>
                <a:cs typeface="Calibri" panose="020F0502020204030204" pitchFamily="34" charset="0"/>
              </a:rPr>
              <a:t>112 escolas + 1 plataforma de ciência aberta</a:t>
            </a:r>
          </a:p>
        </p:txBody>
      </p:sp>
      <p:sp>
        <p:nvSpPr>
          <p:cNvPr id="35" name="Google Shape;64;p1">
            <a:extLst>
              <a:ext uri="{FF2B5EF4-FFF2-40B4-BE49-F238E27FC236}">
                <a16:creationId xmlns:a16="http://schemas.microsoft.com/office/drawing/2014/main" id="{F08F4946-422B-24AF-2908-BF25E2E6350D}"/>
              </a:ext>
            </a:extLst>
          </p:cNvPr>
          <p:cNvSpPr txBox="1"/>
          <p:nvPr/>
        </p:nvSpPr>
        <p:spPr>
          <a:xfrm>
            <a:off x="308192" y="1270638"/>
            <a:ext cx="5801876" cy="352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400"/>
              <a:buFont typeface="Arial"/>
              <a:buNone/>
            </a:pPr>
            <a:r>
              <a:rPr lang="pt-PT" sz="1600" i="1" noProof="0" dirty="0">
                <a:solidFill>
                  <a:srgbClr val="213863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Joana M. da Silva, Jéssica Abrantes, Priscila Doran (NUCLIO)</a:t>
            </a:r>
            <a:endParaRPr lang="pt-PT" sz="1600" i="1" noProof="0" dirty="0">
              <a:solidFill>
                <a:srgbClr val="21386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06C1659-EE71-D74F-2974-B7559D4EF87C}"/>
              </a:ext>
            </a:extLst>
          </p:cNvPr>
          <p:cNvGrpSpPr/>
          <p:nvPr/>
        </p:nvGrpSpPr>
        <p:grpSpPr>
          <a:xfrm>
            <a:off x="2006641" y="2648745"/>
            <a:ext cx="8826674" cy="691383"/>
            <a:chOff x="2123176" y="2718656"/>
            <a:chExt cx="8826674" cy="691383"/>
          </a:xfrm>
        </p:grpSpPr>
        <p:sp>
          <p:nvSpPr>
            <p:cNvPr id="29" name="Google Shape;54;p1">
              <a:extLst>
                <a:ext uri="{FF2B5EF4-FFF2-40B4-BE49-F238E27FC236}">
                  <a16:creationId xmlns:a16="http://schemas.microsoft.com/office/drawing/2014/main" id="{16CFF8E6-753B-2C66-CBDA-4BA757E86A43}"/>
                </a:ext>
              </a:extLst>
            </p:cNvPr>
            <p:cNvSpPr txBox="1"/>
            <p:nvPr/>
          </p:nvSpPr>
          <p:spPr>
            <a:xfrm>
              <a:off x="4466773" y="2835453"/>
              <a:ext cx="3398536" cy="5411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rtl="0">
                <a:lnSpc>
                  <a:spcPts val="35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3600" b="1" noProof="0" dirty="0">
                  <a:solidFill>
                    <a:srgbClr val="13B3B1"/>
                  </a:solidFill>
                  <a:latin typeface="Calibri"/>
                  <a:ea typeface="Calibri"/>
                  <a:cs typeface="Calibri"/>
                  <a:sym typeface="Calibri"/>
                </a:rPr>
                <a:t>CIÊNCIA CIDADÃ</a:t>
              </a:r>
              <a:endParaRPr lang="pt-PT" sz="1050" noProof="0" dirty="0">
                <a:solidFill>
                  <a:srgbClr val="13B3B1"/>
                </a:solidFill>
              </a:endParaRPr>
            </a:p>
          </p:txBody>
        </p:sp>
        <p:sp>
          <p:nvSpPr>
            <p:cNvPr id="32" name="Google Shape;55;p1">
              <a:extLst>
                <a:ext uri="{FF2B5EF4-FFF2-40B4-BE49-F238E27FC236}">
                  <a16:creationId xmlns:a16="http://schemas.microsoft.com/office/drawing/2014/main" id="{11AB3BB7-35B6-C734-344B-38E2F249CB2E}"/>
                </a:ext>
              </a:extLst>
            </p:cNvPr>
            <p:cNvSpPr txBox="1"/>
            <p:nvPr/>
          </p:nvSpPr>
          <p:spPr>
            <a:xfrm>
              <a:off x="8793639" y="2718656"/>
              <a:ext cx="2156211" cy="6840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/>
              <a:r>
                <a:rPr lang="pt-PT" sz="1800" noProof="0" dirty="0">
                  <a:solidFill>
                    <a:srgbClr val="213863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/>
                </a:rPr>
                <a:t>Associado a ações de envolvimento cívico</a:t>
              </a:r>
              <a:endParaRPr lang="en-GB" sz="1800" dirty="0">
                <a:solidFill>
                  <a:srgbClr val="213863"/>
                </a:solidFill>
              </a:endParaRPr>
            </a:p>
          </p:txBody>
        </p:sp>
        <p:sp>
          <p:nvSpPr>
            <p:cNvPr id="33" name="Google Shape;55;p1">
              <a:extLst>
                <a:ext uri="{FF2B5EF4-FFF2-40B4-BE49-F238E27FC236}">
                  <a16:creationId xmlns:a16="http://schemas.microsoft.com/office/drawing/2014/main" id="{834B30BD-E4CB-8EA2-06AA-876ABCAE5D59}"/>
                </a:ext>
              </a:extLst>
            </p:cNvPr>
            <p:cNvSpPr txBox="1"/>
            <p:nvPr/>
          </p:nvSpPr>
          <p:spPr>
            <a:xfrm>
              <a:off x="2123176" y="2772477"/>
              <a:ext cx="1635361" cy="6375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43F8C"/>
                </a:buClr>
                <a:buSzPts val="1800"/>
              </a:pPr>
              <a:r>
                <a:rPr lang="pt-PT" sz="1800" dirty="0">
                  <a:solidFill>
                    <a:srgbClr val="213863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/>
                </a:rPr>
                <a:t>C</a:t>
              </a:r>
              <a:r>
                <a:rPr lang="pt-PT" sz="1800" noProof="0" dirty="0" err="1">
                  <a:solidFill>
                    <a:srgbClr val="213863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/>
                </a:rPr>
                <a:t>onceito</a:t>
              </a:r>
              <a:endParaRPr lang="pt-PT" sz="1800" dirty="0">
                <a:solidFill>
                  <a:srgbClr val="213863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43F8C"/>
                </a:buClr>
                <a:buSzPts val="1800"/>
              </a:pPr>
              <a:r>
                <a:rPr lang="pt-PT" sz="1800" noProof="0" dirty="0">
                  <a:solidFill>
                    <a:srgbClr val="213863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/>
                </a:rPr>
                <a:t>desconhecido</a:t>
              </a:r>
            </a:p>
          </p:txBody>
        </p:sp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08F6E892-5C49-95D0-8402-2C705AD5B720}"/>
                </a:ext>
              </a:extLst>
            </p:cNvPr>
            <p:cNvSpPr/>
            <p:nvPr/>
          </p:nvSpPr>
          <p:spPr>
            <a:xfrm flipH="1">
              <a:off x="3580091" y="2956272"/>
              <a:ext cx="857116" cy="184317"/>
            </a:xfrm>
            <a:prstGeom prst="rightArrow">
              <a:avLst>
                <a:gd name="adj1" fmla="val 44314"/>
                <a:gd name="adj2" fmla="val 66332"/>
              </a:avLst>
            </a:prstGeom>
            <a:solidFill>
              <a:srgbClr val="21386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9682724B-27A9-5048-AF37-1CBD8DD9A88E}"/>
                </a:ext>
              </a:extLst>
            </p:cNvPr>
            <p:cNvSpPr/>
            <p:nvPr/>
          </p:nvSpPr>
          <p:spPr>
            <a:xfrm>
              <a:off x="7936523" y="2953873"/>
              <a:ext cx="857116" cy="184317"/>
            </a:xfrm>
            <a:prstGeom prst="rightArrow">
              <a:avLst>
                <a:gd name="adj1" fmla="val 44314"/>
                <a:gd name="adj2" fmla="val 66332"/>
              </a:avLst>
            </a:prstGeom>
            <a:solidFill>
              <a:srgbClr val="21386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6782727-F2BB-2845-8016-1AC6A1ADC55F}"/>
              </a:ext>
            </a:extLst>
          </p:cNvPr>
          <p:cNvCxnSpPr>
            <a:cxnSpLocks/>
          </p:cNvCxnSpPr>
          <p:nvPr/>
        </p:nvCxnSpPr>
        <p:spPr>
          <a:xfrm>
            <a:off x="6096000" y="3639056"/>
            <a:ext cx="0" cy="3218944"/>
          </a:xfrm>
          <a:prstGeom prst="line">
            <a:avLst/>
          </a:prstGeom>
          <a:ln w="19050">
            <a:solidFill>
              <a:srgbClr val="0BB2B1">
                <a:alpha val="47059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FB88668-3908-6F32-6473-4FA331170B1F}"/>
              </a:ext>
            </a:extLst>
          </p:cNvPr>
          <p:cNvSpPr txBox="1"/>
          <p:nvPr/>
        </p:nvSpPr>
        <p:spPr>
          <a:xfrm rot="20760535">
            <a:off x="6571907" y="4653867"/>
            <a:ext cx="1011800" cy="451723"/>
          </a:xfrm>
          <a:prstGeom prst="snipRoundRect">
            <a:avLst/>
          </a:prstGeom>
          <a:solidFill>
            <a:srgbClr val="13B3B1"/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159 profs. 980 </a:t>
            </a:r>
            <a:r>
              <a:rPr lang="en-US" sz="1100" b="1" dirty="0" err="1">
                <a:solidFill>
                  <a:schemeClr val="bg1"/>
                </a:solidFill>
              </a:rPr>
              <a:t>alunos</a:t>
            </a:r>
            <a:endParaRPr lang="en-US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23537"/>
      </p:ext>
    </p:extLst>
  </p:cSld>
  <p:clrMapOvr>
    <a:masterClrMapping/>
  </p:clrMapOvr>
</p:sld>
</file>

<file path=ppt/theme/theme1.xml><?xml version="1.0" encoding="utf-8"?>
<a:theme xmlns:a="http://schemas.openxmlformats.org/drawingml/2006/main" name="INSIDE">
  <a:themeElements>
    <a:clrScheme name="Custom 2">
      <a:dk1>
        <a:srgbClr val="243F8C"/>
      </a:dk1>
      <a:lt1>
        <a:srgbClr val="FFFFFF"/>
      </a:lt1>
      <a:dk2>
        <a:srgbClr val="000000"/>
      </a:dk2>
      <a:lt2>
        <a:srgbClr val="35AAD9"/>
      </a:lt2>
      <a:accent1>
        <a:srgbClr val="243F8C"/>
      </a:accent1>
      <a:accent2>
        <a:srgbClr val="35AAD9"/>
      </a:accent2>
      <a:accent3>
        <a:srgbClr val="808080"/>
      </a:accent3>
      <a:accent4>
        <a:srgbClr val="EEF3E8"/>
      </a:accent4>
      <a:accent5>
        <a:srgbClr val="E9E9E9"/>
      </a:accent5>
      <a:accent6>
        <a:srgbClr val="808080"/>
      </a:accent6>
      <a:hlink>
        <a:srgbClr val="243F8C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91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INSIDE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Nina McGrath</dc:creator>
  <cp:lastModifiedBy>J�ssica Abrantes</cp:lastModifiedBy>
  <cp:revision>10</cp:revision>
  <dcterms:created xsi:type="dcterms:W3CDTF">2017-04-19T12:53:15Z</dcterms:created>
  <dcterms:modified xsi:type="dcterms:W3CDTF">2025-04-07T17:40:07Z</dcterms:modified>
</cp:coreProperties>
</file>