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Montserrat" panose="00000500000000000000" pitchFamily="2" charset="0"/>
      <p:regular r:id="rId23"/>
    </p:embeddedFont>
    <p:embeddedFont>
      <p:font typeface="Montserrat Bold" panose="020B0604020202020204" charset="0"/>
      <p:regular r:id="rId24"/>
    </p:embeddedFont>
    <p:embeddedFont>
      <p:font typeface="Montserrat Italic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sp>
        <p:nvSpPr>
          <p:cNvPr id="2" name="Freeform 2"/>
          <p:cNvSpPr/>
          <p:nvPr/>
        </p:nvSpPr>
        <p:spPr>
          <a:xfrm>
            <a:off x="0" y="-19050"/>
            <a:ext cx="18288000" cy="10306050"/>
          </a:xfrm>
          <a:custGeom>
            <a:avLst/>
            <a:gdLst/>
            <a:ahLst/>
            <a:cxnLst/>
            <a:rect l="l" t="t" r="r" b="b"/>
            <a:pathLst>
              <a:path w="18288000" h="10306050">
                <a:moveTo>
                  <a:pt x="0" y="0"/>
                </a:moveTo>
                <a:lnTo>
                  <a:pt x="18288000" y="0"/>
                </a:lnTo>
                <a:lnTo>
                  <a:pt x="18288000" y="10306050"/>
                </a:lnTo>
                <a:lnTo>
                  <a:pt x="0" y="10306050"/>
                </a:lnTo>
                <a:lnTo>
                  <a:pt x="0" y="0"/>
                </a:lnTo>
                <a:close/>
              </a:path>
            </a:pathLst>
          </a:custGeom>
          <a:blipFill>
            <a:blip r:embed="rId2"/>
            <a:stretch>
              <a:fillRect l="-129" r="-129"/>
            </a:stretch>
          </a:blipFill>
        </p:spPr>
        <p:txBody>
          <a:bodyPr/>
          <a:lstStyle/>
          <a:p>
            <a:endParaRPr lang="pt-PT"/>
          </a:p>
        </p:txBody>
      </p:sp>
      <p:grpSp>
        <p:nvGrpSpPr>
          <p:cNvPr id="3" name="Group 3"/>
          <p:cNvGrpSpPr/>
          <p:nvPr/>
        </p:nvGrpSpPr>
        <p:grpSpPr>
          <a:xfrm>
            <a:off x="4002098" y="1554560"/>
            <a:ext cx="10283803" cy="1245591"/>
            <a:chOff x="0" y="0"/>
            <a:chExt cx="2708491" cy="328057"/>
          </a:xfrm>
        </p:grpSpPr>
        <p:sp>
          <p:nvSpPr>
            <p:cNvPr id="4" name="Freeform 4"/>
            <p:cNvSpPr/>
            <p:nvPr/>
          </p:nvSpPr>
          <p:spPr>
            <a:xfrm>
              <a:off x="0" y="0"/>
              <a:ext cx="2708491" cy="328057"/>
            </a:xfrm>
            <a:custGeom>
              <a:avLst/>
              <a:gdLst/>
              <a:ahLst/>
              <a:cxnLst/>
              <a:rect l="l" t="t" r="r" b="b"/>
              <a:pathLst>
                <a:path w="2708491" h="328057">
                  <a:moveTo>
                    <a:pt x="38394" y="0"/>
                  </a:moveTo>
                  <a:lnTo>
                    <a:pt x="2670097" y="0"/>
                  </a:lnTo>
                  <a:cubicBezTo>
                    <a:pt x="2680280" y="0"/>
                    <a:pt x="2690046" y="4045"/>
                    <a:pt x="2697246" y="11245"/>
                  </a:cubicBezTo>
                  <a:cubicBezTo>
                    <a:pt x="2704446" y="18446"/>
                    <a:pt x="2708491" y="28211"/>
                    <a:pt x="2708491" y="38394"/>
                  </a:cubicBezTo>
                  <a:lnTo>
                    <a:pt x="2708491" y="289663"/>
                  </a:lnTo>
                  <a:cubicBezTo>
                    <a:pt x="2708491" y="310867"/>
                    <a:pt x="2691302" y="328057"/>
                    <a:pt x="2670097" y="328057"/>
                  </a:cubicBezTo>
                  <a:lnTo>
                    <a:pt x="38394" y="328057"/>
                  </a:lnTo>
                  <a:cubicBezTo>
                    <a:pt x="28211" y="328057"/>
                    <a:pt x="18446" y="324012"/>
                    <a:pt x="11245" y="316812"/>
                  </a:cubicBezTo>
                  <a:cubicBezTo>
                    <a:pt x="4045" y="309611"/>
                    <a:pt x="0" y="299846"/>
                    <a:pt x="0" y="289663"/>
                  </a:cubicBezTo>
                  <a:lnTo>
                    <a:pt x="0" y="38394"/>
                  </a:lnTo>
                  <a:cubicBezTo>
                    <a:pt x="0" y="17190"/>
                    <a:pt x="17190" y="0"/>
                    <a:pt x="38394" y="0"/>
                  </a:cubicBezTo>
                  <a:close/>
                </a:path>
              </a:pathLst>
            </a:custGeom>
            <a:solidFill>
              <a:srgbClr val="73CFF4"/>
            </a:solidFill>
          </p:spPr>
          <p:txBody>
            <a:bodyPr/>
            <a:lstStyle/>
            <a:p>
              <a:endParaRPr lang="pt-PT"/>
            </a:p>
          </p:txBody>
        </p:sp>
        <p:sp>
          <p:nvSpPr>
            <p:cNvPr id="5" name="TextBox 5"/>
            <p:cNvSpPr txBox="1"/>
            <p:nvPr/>
          </p:nvSpPr>
          <p:spPr>
            <a:xfrm>
              <a:off x="0" y="-95250"/>
              <a:ext cx="2708491" cy="423307"/>
            </a:xfrm>
            <a:prstGeom prst="rect">
              <a:avLst/>
            </a:prstGeom>
          </p:spPr>
          <p:txBody>
            <a:bodyPr lIns="50800" tIns="50800" rIns="50800" bIns="50800" rtlCol="0" anchor="ctr"/>
            <a:lstStyle/>
            <a:p>
              <a:pPr algn="ctr">
                <a:lnSpc>
                  <a:spcPts val="2628"/>
                </a:lnSpc>
              </a:pPr>
              <a:endParaRPr/>
            </a:p>
          </p:txBody>
        </p:sp>
      </p:grpSp>
      <p:grpSp>
        <p:nvGrpSpPr>
          <p:cNvPr id="6" name="Group 6"/>
          <p:cNvGrpSpPr/>
          <p:nvPr/>
        </p:nvGrpSpPr>
        <p:grpSpPr>
          <a:xfrm>
            <a:off x="7223517" y="605043"/>
            <a:ext cx="10739675" cy="566532"/>
            <a:chOff x="0" y="0"/>
            <a:chExt cx="14319567" cy="755376"/>
          </a:xfrm>
        </p:grpSpPr>
        <p:grpSp>
          <p:nvGrpSpPr>
            <p:cNvPr id="7" name="Group 7"/>
            <p:cNvGrpSpPr/>
            <p:nvPr/>
          </p:nvGrpSpPr>
          <p:grpSpPr>
            <a:xfrm>
              <a:off x="0" y="0"/>
              <a:ext cx="2559239" cy="755376"/>
              <a:chOff x="0" y="0"/>
              <a:chExt cx="505529" cy="149210"/>
            </a:xfrm>
          </p:grpSpPr>
          <p:sp>
            <p:nvSpPr>
              <p:cNvPr id="8" name="Freeform 8"/>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9" name="TextBox 9"/>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71253" y="133024"/>
              <a:ext cx="2216733" cy="451227"/>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1" name="TextBox 11"/>
            <p:cNvSpPr txBox="1"/>
            <p:nvPr/>
          </p:nvSpPr>
          <p:spPr>
            <a:xfrm>
              <a:off x="2603886" y="133024"/>
              <a:ext cx="2542777" cy="451227"/>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2" name="TextBox 12"/>
            <p:cNvSpPr txBox="1"/>
            <p:nvPr/>
          </p:nvSpPr>
          <p:spPr>
            <a:xfrm>
              <a:off x="5781663" y="133024"/>
              <a:ext cx="2118920" cy="451227"/>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3" name="TextBox 13"/>
            <p:cNvSpPr txBox="1"/>
            <p:nvPr/>
          </p:nvSpPr>
          <p:spPr>
            <a:xfrm>
              <a:off x="8687983" y="133024"/>
              <a:ext cx="2966633" cy="451227"/>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4" name="TextBox 14"/>
            <p:cNvSpPr txBox="1"/>
            <p:nvPr/>
          </p:nvSpPr>
          <p:spPr>
            <a:xfrm>
              <a:off x="11352934" y="133024"/>
              <a:ext cx="2966633" cy="451227"/>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grpSp>
      <p:sp>
        <p:nvSpPr>
          <p:cNvPr id="15" name="Freeform 15"/>
          <p:cNvSpPr/>
          <p:nvPr/>
        </p:nvSpPr>
        <p:spPr>
          <a:xfrm>
            <a:off x="13437384" y="1901597"/>
            <a:ext cx="4869666" cy="2367530"/>
          </a:xfrm>
          <a:custGeom>
            <a:avLst/>
            <a:gdLst/>
            <a:ahLst/>
            <a:cxnLst/>
            <a:rect l="l" t="t" r="r" b="b"/>
            <a:pathLst>
              <a:path w="4869666" h="2367530">
                <a:moveTo>
                  <a:pt x="0" y="0"/>
                </a:moveTo>
                <a:lnTo>
                  <a:pt x="4869666" y="0"/>
                </a:lnTo>
                <a:lnTo>
                  <a:pt x="4869666" y="2367531"/>
                </a:lnTo>
                <a:lnTo>
                  <a:pt x="0" y="2367531"/>
                </a:lnTo>
                <a:lnTo>
                  <a:pt x="0" y="0"/>
                </a:lnTo>
                <a:close/>
              </a:path>
            </a:pathLst>
          </a:custGeom>
          <a:blipFill>
            <a:blip r:embed="rId3"/>
            <a:stretch>
              <a:fillRect l="-190" r="-4672"/>
            </a:stretch>
          </a:blipFill>
          <a:ln cap="sq">
            <a:noFill/>
            <a:prstDash val="solid"/>
            <a:miter/>
          </a:ln>
        </p:spPr>
        <p:txBody>
          <a:bodyPr/>
          <a:lstStyle/>
          <a:p>
            <a:endParaRPr lang="pt-PT"/>
          </a:p>
        </p:txBody>
      </p:sp>
      <p:sp>
        <p:nvSpPr>
          <p:cNvPr id="16" name="TextBox 16"/>
          <p:cNvSpPr txBox="1"/>
          <p:nvPr/>
        </p:nvSpPr>
        <p:spPr>
          <a:xfrm>
            <a:off x="1028700" y="1968272"/>
            <a:ext cx="12389634" cy="3171418"/>
          </a:xfrm>
          <a:prstGeom prst="rect">
            <a:avLst/>
          </a:prstGeom>
        </p:spPr>
        <p:txBody>
          <a:bodyPr lIns="0" tIns="0" rIns="0" bIns="0" rtlCol="0" anchor="t">
            <a:spAutoFit/>
          </a:bodyPr>
          <a:lstStyle/>
          <a:p>
            <a:pPr algn="l">
              <a:lnSpc>
                <a:spcPts val="6759"/>
              </a:lnSpc>
            </a:pPr>
            <a:r>
              <a:rPr lang="en-US" sz="6034" spc="12">
                <a:solidFill>
                  <a:srgbClr val="005A98"/>
                </a:solidFill>
                <a:latin typeface="Montserrat"/>
                <a:ea typeface="Montserrat"/>
                <a:cs typeface="Montserrat"/>
                <a:sym typeface="Montserrat"/>
              </a:rPr>
              <a:t>A LITERACIA DO OCEANO EM PORTUGAL </a:t>
            </a:r>
          </a:p>
          <a:p>
            <a:pPr marL="0" lvl="0" indent="0" algn="l">
              <a:lnSpc>
                <a:spcPts val="5751"/>
              </a:lnSpc>
            </a:pPr>
            <a:r>
              <a:rPr lang="en-US" sz="5134" b="1" spc="10">
                <a:solidFill>
                  <a:srgbClr val="005A98"/>
                </a:solidFill>
                <a:latin typeface="Montserrat Bold"/>
                <a:ea typeface="Montserrat Bold"/>
                <a:cs typeface="Montserrat Bold"/>
                <a:sym typeface="Montserrat Bold"/>
              </a:rPr>
              <a:t>RESUMO DA 1ª CONFERÊNCIA DEDICADA AO TEMA</a:t>
            </a:r>
          </a:p>
        </p:txBody>
      </p:sp>
      <p:grpSp>
        <p:nvGrpSpPr>
          <p:cNvPr id="17" name="Group 17"/>
          <p:cNvGrpSpPr/>
          <p:nvPr/>
        </p:nvGrpSpPr>
        <p:grpSpPr>
          <a:xfrm>
            <a:off x="12396334" y="4288178"/>
            <a:ext cx="5690683" cy="2557347"/>
            <a:chOff x="0" y="0"/>
            <a:chExt cx="1498781" cy="673540"/>
          </a:xfrm>
        </p:grpSpPr>
        <p:sp>
          <p:nvSpPr>
            <p:cNvPr id="18" name="Freeform 18"/>
            <p:cNvSpPr/>
            <p:nvPr/>
          </p:nvSpPr>
          <p:spPr>
            <a:xfrm>
              <a:off x="0" y="0"/>
              <a:ext cx="1498781" cy="673540"/>
            </a:xfrm>
            <a:custGeom>
              <a:avLst/>
              <a:gdLst/>
              <a:ahLst/>
              <a:cxnLst/>
              <a:rect l="l" t="t" r="r" b="b"/>
              <a:pathLst>
                <a:path w="1498781" h="673540">
                  <a:moveTo>
                    <a:pt x="69383" y="0"/>
                  </a:moveTo>
                  <a:lnTo>
                    <a:pt x="1429398" y="0"/>
                  </a:lnTo>
                  <a:cubicBezTo>
                    <a:pt x="1467717" y="0"/>
                    <a:pt x="1498781" y="31064"/>
                    <a:pt x="1498781" y="69383"/>
                  </a:cubicBezTo>
                  <a:lnTo>
                    <a:pt x="1498781" y="604157"/>
                  </a:lnTo>
                  <a:cubicBezTo>
                    <a:pt x="1498781" y="642476"/>
                    <a:pt x="1467717" y="673540"/>
                    <a:pt x="1429398" y="673540"/>
                  </a:cubicBezTo>
                  <a:lnTo>
                    <a:pt x="69383" y="673540"/>
                  </a:lnTo>
                  <a:cubicBezTo>
                    <a:pt x="50982" y="673540"/>
                    <a:pt x="33334" y="666230"/>
                    <a:pt x="20322" y="653218"/>
                  </a:cubicBezTo>
                  <a:cubicBezTo>
                    <a:pt x="7310" y="640206"/>
                    <a:pt x="0" y="622558"/>
                    <a:pt x="0" y="604157"/>
                  </a:cubicBezTo>
                  <a:lnTo>
                    <a:pt x="0" y="69383"/>
                  </a:lnTo>
                  <a:cubicBezTo>
                    <a:pt x="0" y="50982"/>
                    <a:pt x="7310" y="33334"/>
                    <a:pt x="20322" y="20322"/>
                  </a:cubicBezTo>
                  <a:cubicBezTo>
                    <a:pt x="33334" y="7310"/>
                    <a:pt x="50982" y="0"/>
                    <a:pt x="69383" y="0"/>
                  </a:cubicBezTo>
                  <a:close/>
                </a:path>
              </a:pathLst>
            </a:custGeom>
            <a:solidFill>
              <a:srgbClr val="73CFF4"/>
            </a:solidFill>
          </p:spPr>
          <p:txBody>
            <a:bodyPr/>
            <a:lstStyle/>
            <a:p>
              <a:endParaRPr lang="pt-PT"/>
            </a:p>
          </p:txBody>
        </p:sp>
        <p:sp>
          <p:nvSpPr>
            <p:cNvPr id="19" name="TextBox 19"/>
            <p:cNvSpPr txBox="1"/>
            <p:nvPr/>
          </p:nvSpPr>
          <p:spPr>
            <a:xfrm>
              <a:off x="0" y="-95250"/>
              <a:ext cx="1498781" cy="768790"/>
            </a:xfrm>
            <a:prstGeom prst="rect">
              <a:avLst/>
            </a:prstGeom>
          </p:spPr>
          <p:txBody>
            <a:bodyPr lIns="50800" tIns="50800" rIns="50800" bIns="50800" rtlCol="0" anchor="ctr"/>
            <a:lstStyle/>
            <a:p>
              <a:pPr algn="ctr">
                <a:lnSpc>
                  <a:spcPts val="2628"/>
                </a:lnSpc>
              </a:pPr>
              <a:endParaRPr/>
            </a:p>
          </p:txBody>
        </p:sp>
      </p:grpSp>
      <p:grpSp>
        <p:nvGrpSpPr>
          <p:cNvPr id="20" name="Group 20"/>
          <p:cNvGrpSpPr/>
          <p:nvPr/>
        </p:nvGrpSpPr>
        <p:grpSpPr>
          <a:xfrm>
            <a:off x="12396334" y="6836000"/>
            <a:ext cx="5690683" cy="391425"/>
            <a:chOff x="0" y="0"/>
            <a:chExt cx="1498781" cy="103091"/>
          </a:xfrm>
        </p:grpSpPr>
        <p:sp>
          <p:nvSpPr>
            <p:cNvPr id="21" name="Freeform 21"/>
            <p:cNvSpPr/>
            <p:nvPr/>
          </p:nvSpPr>
          <p:spPr>
            <a:xfrm>
              <a:off x="0" y="0"/>
              <a:ext cx="1498781" cy="103091"/>
            </a:xfrm>
            <a:custGeom>
              <a:avLst/>
              <a:gdLst/>
              <a:ahLst/>
              <a:cxnLst/>
              <a:rect l="l" t="t" r="r" b="b"/>
              <a:pathLst>
                <a:path w="1498781" h="103091">
                  <a:moveTo>
                    <a:pt x="51546" y="0"/>
                  </a:moveTo>
                  <a:lnTo>
                    <a:pt x="1447235" y="0"/>
                  </a:lnTo>
                  <a:cubicBezTo>
                    <a:pt x="1475703" y="0"/>
                    <a:pt x="1498781" y="23078"/>
                    <a:pt x="1498781" y="51546"/>
                  </a:cubicBezTo>
                  <a:lnTo>
                    <a:pt x="1498781" y="51546"/>
                  </a:lnTo>
                  <a:cubicBezTo>
                    <a:pt x="1498781" y="65216"/>
                    <a:pt x="1493350" y="78327"/>
                    <a:pt x="1483683" y="87994"/>
                  </a:cubicBezTo>
                  <a:cubicBezTo>
                    <a:pt x="1474017" y="97661"/>
                    <a:pt x="1460906" y="103091"/>
                    <a:pt x="1447235" y="103091"/>
                  </a:cubicBezTo>
                  <a:lnTo>
                    <a:pt x="51546" y="103091"/>
                  </a:lnTo>
                  <a:cubicBezTo>
                    <a:pt x="23078" y="103091"/>
                    <a:pt x="0" y="80014"/>
                    <a:pt x="0" y="51546"/>
                  </a:cubicBezTo>
                  <a:lnTo>
                    <a:pt x="0" y="51546"/>
                  </a:lnTo>
                  <a:cubicBezTo>
                    <a:pt x="0" y="23078"/>
                    <a:pt x="23078" y="0"/>
                    <a:pt x="51546" y="0"/>
                  </a:cubicBezTo>
                  <a:close/>
                </a:path>
              </a:pathLst>
            </a:custGeom>
            <a:solidFill>
              <a:srgbClr val="00ABED"/>
            </a:solidFill>
          </p:spPr>
          <p:txBody>
            <a:bodyPr/>
            <a:lstStyle/>
            <a:p>
              <a:endParaRPr lang="pt-PT"/>
            </a:p>
          </p:txBody>
        </p:sp>
        <p:sp>
          <p:nvSpPr>
            <p:cNvPr id="22" name="TextBox 22"/>
            <p:cNvSpPr txBox="1"/>
            <p:nvPr/>
          </p:nvSpPr>
          <p:spPr>
            <a:xfrm>
              <a:off x="0" y="-95250"/>
              <a:ext cx="1498781" cy="198341"/>
            </a:xfrm>
            <a:prstGeom prst="rect">
              <a:avLst/>
            </a:prstGeom>
          </p:spPr>
          <p:txBody>
            <a:bodyPr lIns="50800" tIns="50800" rIns="50800" bIns="50800" rtlCol="0" anchor="ctr"/>
            <a:lstStyle/>
            <a:p>
              <a:pPr algn="ctr">
                <a:lnSpc>
                  <a:spcPts val="2628"/>
                </a:lnSpc>
              </a:pPr>
              <a:endParaRPr/>
            </a:p>
          </p:txBody>
        </p:sp>
      </p:grpSp>
      <p:grpSp>
        <p:nvGrpSpPr>
          <p:cNvPr id="23" name="Group 23"/>
          <p:cNvGrpSpPr/>
          <p:nvPr/>
        </p:nvGrpSpPr>
        <p:grpSpPr>
          <a:xfrm>
            <a:off x="6298658" y="5349240"/>
            <a:ext cx="5690683" cy="1477235"/>
            <a:chOff x="0" y="0"/>
            <a:chExt cx="1498781" cy="389066"/>
          </a:xfrm>
        </p:grpSpPr>
        <p:sp>
          <p:nvSpPr>
            <p:cNvPr id="24" name="Freeform 24"/>
            <p:cNvSpPr/>
            <p:nvPr/>
          </p:nvSpPr>
          <p:spPr>
            <a:xfrm>
              <a:off x="0" y="0"/>
              <a:ext cx="1498781" cy="389066"/>
            </a:xfrm>
            <a:custGeom>
              <a:avLst/>
              <a:gdLst/>
              <a:ahLst/>
              <a:cxnLst/>
              <a:rect l="l" t="t" r="r" b="b"/>
              <a:pathLst>
                <a:path w="1498781" h="389066">
                  <a:moveTo>
                    <a:pt x="69383" y="0"/>
                  </a:moveTo>
                  <a:lnTo>
                    <a:pt x="1429398" y="0"/>
                  </a:lnTo>
                  <a:cubicBezTo>
                    <a:pt x="1467717" y="0"/>
                    <a:pt x="1498781" y="31064"/>
                    <a:pt x="1498781" y="69383"/>
                  </a:cubicBezTo>
                  <a:lnTo>
                    <a:pt x="1498781" y="319683"/>
                  </a:lnTo>
                  <a:cubicBezTo>
                    <a:pt x="1498781" y="358002"/>
                    <a:pt x="1467717" y="389066"/>
                    <a:pt x="1429398" y="389066"/>
                  </a:cubicBezTo>
                  <a:lnTo>
                    <a:pt x="69383" y="389066"/>
                  </a:lnTo>
                  <a:cubicBezTo>
                    <a:pt x="50982" y="389066"/>
                    <a:pt x="33334" y="381756"/>
                    <a:pt x="20322" y="368744"/>
                  </a:cubicBezTo>
                  <a:cubicBezTo>
                    <a:pt x="7310" y="355732"/>
                    <a:pt x="0" y="338084"/>
                    <a:pt x="0" y="319683"/>
                  </a:cubicBezTo>
                  <a:lnTo>
                    <a:pt x="0" y="69383"/>
                  </a:lnTo>
                  <a:cubicBezTo>
                    <a:pt x="0" y="50982"/>
                    <a:pt x="7310" y="33334"/>
                    <a:pt x="20322" y="20322"/>
                  </a:cubicBezTo>
                  <a:cubicBezTo>
                    <a:pt x="33334" y="7310"/>
                    <a:pt x="50982" y="0"/>
                    <a:pt x="69383" y="0"/>
                  </a:cubicBezTo>
                  <a:close/>
                </a:path>
              </a:pathLst>
            </a:custGeom>
            <a:solidFill>
              <a:srgbClr val="73CFF4"/>
            </a:solidFill>
          </p:spPr>
          <p:txBody>
            <a:bodyPr/>
            <a:lstStyle/>
            <a:p>
              <a:endParaRPr lang="pt-PT"/>
            </a:p>
          </p:txBody>
        </p:sp>
        <p:sp>
          <p:nvSpPr>
            <p:cNvPr id="25" name="TextBox 25"/>
            <p:cNvSpPr txBox="1"/>
            <p:nvPr/>
          </p:nvSpPr>
          <p:spPr>
            <a:xfrm>
              <a:off x="0" y="-95250"/>
              <a:ext cx="1498781" cy="484316"/>
            </a:xfrm>
            <a:prstGeom prst="rect">
              <a:avLst/>
            </a:prstGeom>
          </p:spPr>
          <p:txBody>
            <a:bodyPr lIns="50800" tIns="50800" rIns="50800" bIns="50800" rtlCol="0" anchor="ctr"/>
            <a:lstStyle/>
            <a:p>
              <a:pPr algn="ctr">
                <a:lnSpc>
                  <a:spcPts val="2628"/>
                </a:lnSpc>
              </a:pPr>
              <a:endParaRPr/>
            </a:p>
          </p:txBody>
        </p:sp>
      </p:grpSp>
      <p:grpSp>
        <p:nvGrpSpPr>
          <p:cNvPr id="26" name="Group 26"/>
          <p:cNvGrpSpPr/>
          <p:nvPr/>
        </p:nvGrpSpPr>
        <p:grpSpPr>
          <a:xfrm>
            <a:off x="-647214" y="8997836"/>
            <a:ext cx="19247349" cy="1477235"/>
            <a:chOff x="0" y="0"/>
            <a:chExt cx="5069261" cy="389066"/>
          </a:xfrm>
        </p:grpSpPr>
        <p:sp>
          <p:nvSpPr>
            <p:cNvPr id="27" name="Freeform 27"/>
            <p:cNvSpPr/>
            <p:nvPr/>
          </p:nvSpPr>
          <p:spPr>
            <a:xfrm>
              <a:off x="0" y="0"/>
              <a:ext cx="5069261" cy="389066"/>
            </a:xfrm>
            <a:custGeom>
              <a:avLst/>
              <a:gdLst/>
              <a:ahLst/>
              <a:cxnLst/>
              <a:rect l="l" t="t" r="r" b="b"/>
              <a:pathLst>
                <a:path w="5069261" h="389066">
                  <a:moveTo>
                    <a:pt x="20514" y="0"/>
                  </a:moveTo>
                  <a:lnTo>
                    <a:pt x="5048747" y="0"/>
                  </a:lnTo>
                  <a:cubicBezTo>
                    <a:pt x="5054188" y="0"/>
                    <a:pt x="5059405" y="2161"/>
                    <a:pt x="5063252" y="6008"/>
                  </a:cubicBezTo>
                  <a:cubicBezTo>
                    <a:pt x="5067100" y="9855"/>
                    <a:pt x="5069261" y="15073"/>
                    <a:pt x="5069261" y="20514"/>
                  </a:cubicBezTo>
                  <a:lnTo>
                    <a:pt x="5069261" y="368552"/>
                  </a:lnTo>
                  <a:cubicBezTo>
                    <a:pt x="5069261" y="379882"/>
                    <a:pt x="5060076" y="389066"/>
                    <a:pt x="5048747" y="389066"/>
                  </a:cubicBezTo>
                  <a:lnTo>
                    <a:pt x="20514" y="389066"/>
                  </a:lnTo>
                  <a:cubicBezTo>
                    <a:pt x="15073" y="389066"/>
                    <a:pt x="9855" y="386905"/>
                    <a:pt x="6008" y="383058"/>
                  </a:cubicBezTo>
                  <a:cubicBezTo>
                    <a:pt x="2161" y="379210"/>
                    <a:pt x="0" y="373993"/>
                    <a:pt x="0" y="368552"/>
                  </a:cubicBezTo>
                  <a:lnTo>
                    <a:pt x="0" y="20514"/>
                  </a:lnTo>
                  <a:cubicBezTo>
                    <a:pt x="0" y="15073"/>
                    <a:pt x="2161" y="9855"/>
                    <a:pt x="6008" y="6008"/>
                  </a:cubicBezTo>
                  <a:cubicBezTo>
                    <a:pt x="9855" y="2161"/>
                    <a:pt x="15073" y="0"/>
                    <a:pt x="20514" y="0"/>
                  </a:cubicBezTo>
                  <a:close/>
                </a:path>
              </a:pathLst>
            </a:custGeom>
            <a:solidFill>
              <a:srgbClr val="03B2AF"/>
            </a:solidFill>
          </p:spPr>
          <p:txBody>
            <a:bodyPr/>
            <a:lstStyle/>
            <a:p>
              <a:endParaRPr lang="pt-PT"/>
            </a:p>
          </p:txBody>
        </p:sp>
        <p:sp>
          <p:nvSpPr>
            <p:cNvPr id="28" name="TextBox 28"/>
            <p:cNvSpPr txBox="1"/>
            <p:nvPr/>
          </p:nvSpPr>
          <p:spPr>
            <a:xfrm>
              <a:off x="0" y="-95250"/>
              <a:ext cx="5069261" cy="484316"/>
            </a:xfrm>
            <a:prstGeom prst="rect">
              <a:avLst/>
            </a:prstGeom>
          </p:spPr>
          <p:txBody>
            <a:bodyPr lIns="50800" tIns="50800" rIns="50800" bIns="50800" rtlCol="0" anchor="ctr"/>
            <a:lstStyle/>
            <a:p>
              <a:pPr algn="ctr">
                <a:lnSpc>
                  <a:spcPts val="2628"/>
                </a:lnSpc>
              </a:pPr>
              <a:endParaRPr/>
            </a:p>
          </p:txBody>
        </p:sp>
      </p:grpSp>
      <p:sp>
        <p:nvSpPr>
          <p:cNvPr id="29" name="Freeform 29"/>
          <p:cNvSpPr/>
          <p:nvPr/>
        </p:nvSpPr>
        <p:spPr>
          <a:xfrm>
            <a:off x="3564472" y="8997836"/>
            <a:ext cx="11159056" cy="1289164"/>
          </a:xfrm>
          <a:custGeom>
            <a:avLst/>
            <a:gdLst/>
            <a:ahLst/>
            <a:cxnLst/>
            <a:rect l="l" t="t" r="r" b="b"/>
            <a:pathLst>
              <a:path w="11159056" h="1289164">
                <a:moveTo>
                  <a:pt x="0" y="0"/>
                </a:moveTo>
                <a:lnTo>
                  <a:pt x="11159056" y="0"/>
                </a:lnTo>
                <a:lnTo>
                  <a:pt x="11159056" y="1289164"/>
                </a:lnTo>
                <a:lnTo>
                  <a:pt x="0" y="1289164"/>
                </a:lnTo>
                <a:lnTo>
                  <a:pt x="0" y="0"/>
                </a:lnTo>
                <a:close/>
              </a:path>
            </a:pathLst>
          </a:custGeom>
          <a:blipFill>
            <a:blip r:embed="rId4"/>
            <a:stretch>
              <a:fillRect t="-356" b="-356"/>
            </a:stretch>
          </a:blipFill>
        </p:spPr>
        <p:txBody>
          <a:bodyPr/>
          <a:lstStyle/>
          <a:p>
            <a:endParaRPr lang="pt-PT"/>
          </a:p>
        </p:txBody>
      </p:sp>
      <p:grpSp>
        <p:nvGrpSpPr>
          <p:cNvPr id="30" name="Group 30"/>
          <p:cNvGrpSpPr/>
          <p:nvPr/>
        </p:nvGrpSpPr>
        <p:grpSpPr>
          <a:xfrm>
            <a:off x="15751921" y="7245575"/>
            <a:ext cx="2555129" cy="813354"/>
            <a:chOff x="0" y="0"/>
            <a:chExt cx="672956" cy="214217"/>
          </a:xfrm>
        </p:grpSpPr>
        <p:sp>
          <p:nvSpPr>
            <p:cNvPr id="31" name="Freeform 31"/>
            <p:cNvSpPr/>
            <p:nvPr/>
          </p:nvSpPr>
          <p:spPr>
            <a:xfrm>
              <a:off x="0" y="0"/>
              <a:ext cx="672956" cy="214217"/>
            </a:xfrm>
            <a:custGeom>
              <a:avLst/>
              <a:gdLst/>
              <a:ahLst/>
              <a:cxnLst/>
              <a:rect l="l" t="t" r="r" b="b"/>
              <a:pathLst>
                <a:path w="672956" h="214217">
                  <a:moveTo>
                    <a:pt x="107108" y="0"/>
                  </a:moveTo>
                  <a:lnTo>
                    <a:pt x="565847" y="0"/>
                  </a:lnTo>
                  <a:cubicBezTo>
                    <a:pt x="625002" y="0"/>
                    <a:pt x="672956" y="47954"/>
                    <a:pt x="672956" y="107108"/>
                  </a:cubicBezTo>
                  <a:lnTo>
                    <a:pt x="672956" y="107108"/>
                  </a:lnTo>
                  <a:cubicBezTo>
                    <a:pt x="672956" y="166263"/>
                    <a:pt x="625002" y="214217"/>
                    <a:pt x="565847" y="214217"/>
                  </a:cubicBezTo>
                  <a:lnTo>
                    <a:pt x="107108" y="214217"/>
                  </a:lnTo>
                  <a:cubicBezTo>
                    <a:pt x="47954" y="214217"/>
                    <a:pt x="0" y="166263"/>
                    <a:pt x="0" y="107108"/>
                  </a:cubicBezTo>
                  <a:lnTo>
                    <a:pt x="0" y="107108"/>
                  </a:lnTo>
                  <a:cubicBezTo>
                    <a:pt x="0" y="47954"/>
                    <a:pt x="47954" y="0"/>
                    <a:pt x="107108" y="0"/>
                  </a:cubicBezTo>
                  <a:close/>
                </a:path>
              </a:pathLst>
            </a:custGeom>
            <a:solidFill>
              <a:srgbClr val="00ABED"/>
            </a:solidFill>
          </p:spPr>
          <p:txBody>
            <a:bodyPr/>
            <a:lstStyle/>
            <a:p>
              <a:endParaRPr lang="pt-PT"/>
            </a:p>
          </p:txBody>
        </p:sp>
        <p:sp>
          <p:nvSpPr>
            <p:cNvPr id="32" name="TextBox 32"/>
            <p:cNvSpPr txBox="1"/>
            <p:nvPr/>
          </p:nvSpPr>
          <p:spPr>
            <a:xfrm>
              <a:off x="0" y="-95250"/>
              <a:ext cx="672956" cy="309467"/>
            </a:xfrm>
            <a:prstGeom prst="rect">
              <a:avLst/>
            </a:prstGeom>
          </p:spPr>
          <p:txBody>
            <a:bodyPr lIns="50800" tIns="50800" rIns="50800" bIns="50800" rtlCol="0" anchor="ctr"/>
            <a:lstStyle/>
            <a:p>
              <a:pPr algn="ctr">
                <a:lnSpc>
                  <a:spcPts val="2628"/>
                </a:lnSpc>
              </a:pPr>
              <a:endParaRPr/>
            </a:p>
          </p:txBody>
        </p:sp>
      </p:grpSp>
      <p:grpSp>
        <p:nvGrpSpPr>
          <p:cNvPr id="33" name="Group 33"/>
          <p:cNvGrpSpPr/>
          <p:nvPr/>
        </p:nvGrpSpPr>
        <p:grpSpPr>
          <a:xfrm>
            <a:off x="16045007" y="8049404"/>
            <a:ext cx="2555129" cy="957957"/>
            <a:chOff x="0" y="0"/>
            <a:chExt cx="672956" cy="252302"/>
          </a:xfrm>
        </p:grpSpPr>
        <p:sp>
          <p:nvSpPr>
            <p:cNvPr id="34" name="Freeform 34"/>
            <p:cNvSpPr/>
            <p:nvPr/>
          </p:nvSpPr>
          <p:spPr>
            <a:xfrm>
              <a:off x="0" y="0"/>
              <a:ext cx="672956" cy="252302"/>
            </a:xfrm>
            <a:custGeom>
              <a:avLst/>
              <a:gdLst/>
              <a:ahLst/>
              <a:cxnLst/>
              <a:rect l="l" t="t" r="r" b="b"/>
              <a:pathLst>
                <a:path w="672956" h="252302">
                  <a:moveTo>
                    <a:pt x="126151" y="0"/>
                  </a:moveTo>
                  <a:lnTo>
                    <a:pt x="546805" y="0"/>
                  </a:lnTo>
                  <a:cubicBezTo>
                    <a:pt x="580262" y="0"/>
                    <a:pt x="612349" y="13291"/>
                    <a:pt x="636007" y="36949"/>
                  </a:cubicBezTo>
                  <a:cubicBezTo>
                    <a:pt x="659665" y="60607"/>
                    <a:pt x="672956" y="92693"/>
                    <a:pt x="672956" y="126151"/>
                  </a:cubicBezTo>
                  <a:lnTo>
                    <a:pt x="672956" y="126151"/>
                  </a:lnTo>
                  <a:cubicBezTo>
                    <a:pt x="672956" y="159608"/>
                    <a:pt x="659665" y="191695"/>
                    <a:pt x="636007" y="215353"/>
                  </a:cubicBezTo>
                  <a:cubicBezTo>
                    <a:pt x="612349" y="239011"/>
                    <a:pt x="580262" y="252302"/>
                    <a:pt x="546805" y="252302"/>
                  </a:cubicBezTo>
                  <a:lnTo>
                    <a:pt x="126151" y="252302"/>
                  </a:lnTo>
                  <a:cubicBezTo>
                    <a:pt x="92693" y="252302"/>
                    <a:pt x="60607" y="239011"/>
                    <a:pt x="36949" y="215353"/>
                  </a:cubicBezTo>
                  <a:cubicBezTo>
                    <a:pt x="13291" y="191695"/>
                    <a:pt x="0" y="159608"/>
                    <a:pt x="0" y="126151"/>
                  </a:cubicBezTo>
                  <a:lnTo>
                    <a:pt x="0" y="126151"/>
                  </a:lnTo>
                  <a:cubicBezTo>
                    <a:pt x="0" y="92693"/>
                    <a:pt x="13291" y="60607"/>
                    <a:pt x="36949" y="36949"/>
                  </a:cubicBezTo>
                  <a:cubicBezTo>
                    <a:pt x="60607" y="13291"/>
                    <a:pt x="92693" y="0"/>
                    <a:pt x="126151" y="0"/>
                  </a:cubicBezTo>
                  <a:close/>
                </a:path>
              </a:pathLst>
            </a:custGeom>
            <a:solidFill>
              <a:srgbClr val="008CD2"/>
            </a:solidFill>
          </p:spPr>
          <p:txBody>
            <a:bodyPr/>
            <a:lstStyle/>
            <a:p>
              <a:endParaRPr lang="pt-PT"/>
            </a:p>
          </p:txBody>
        </p:sp>
        <p:sp>
          <p:nvSpPr>
            <p:cNvPr id="35" name="TextBox 35"/>
            <p:cNvSpPr txBox="1"/>
            <p:nvPr/>
          </p:nvSpPr>
          <p:spPr>
            <a:xfrm>
              <a:off x="0" y="-95250"/>
              <a:ext cx="672956" cy="347552"/>
            </a:xfrm>
            <a:prstGeom prst="rect">
              <a:avLst/>
            </a:prstGeom>
          </p:spPr>
          <p:txBody>
            <a:bodyPr lIns="50800" tIns="50800" rIns="50800" bIns="50800" rtlCol="0" anchor="ctr"/>
            <a:lstStyle/>
            <a:p>
              <a:pPr algn="ctr">
                <a:lnSpc>
                  <a:spcPts val="2628"/>
                </a:lnSpc>
              </a:pPr>
              <a:endParaRPr/>
            </a:p>
          </p:txBody>
        </p:sp>
      </p:grpSp>
      <p:grpSp>
        <p:nvGrpSpPr>
          <p:cNvPr id="36" name="Group 36"/>
          <p:cNvGrpSpPr/>
          <p:nvPr/>
        </p:nvGrpSpPr>
        <p:grpSpPr>
          <a:xfrm>
            <a:off x="12593355" y="8449454"/>
            <a:ext cx="3269337" cy="557907"/>
            <a:chOff x="0" y="0"/>
            <a:chExt cx="861060" cy="146939"/>
          </a:xfrm>
        </p:grpSpPr>
        <p:sp>
          <p:nvSpPr>
            <p:cNvPr id="37" name="Freeform 37"/>
            <p:cNvSpPr/>
            <p:nvPr/>
          </p:nvSpPr>
          <p:spPr>
            <a:xfrm>
              <a:off x="0" y="0"/>
              <a:ext cx="861060" cy="146939"/>
            </a:xfrm>
            <a:custGeom>
              <a:avLst/>
              <a:gdLst/>
              <a:ahLst/>
              <a:cxnLst/>
              <a:rect l="l" t="t" r="r" b="b"/>
              <a:pathLst>
                <a:path w="861060" h="146939">
                  <a:moveTo>
                    <a:pt x="73469" y="0"/>
                  </a:moveTo>
                  <a:lnTo>
                    <a:pt x="787591" y="0"/>
                  </a:lnTo>
                  <a:cubicBezTo>
                    <a:pt x="807076" y="0"/>
                    <a:pt x="825763" y="7740"/>
                    <a:pt x="839541" y="21519"/>
                  </a:cubicBezTo>
                  <a:cubicBezTo>
                    <a:pt x="853320" y="35297"/>
                    <a:pt x="861060" y="53984"/>
                    <a:pt x="861060" y="73469"/>
                  </a:cubicBezTo>
                  <a:lnTo>
                    <a:pt x="861060" y="73469"/>
                  </a:lnTo>
                  <a:cubicBezTo>
                    <a:pt x="861060" y="92955"/>
                    <a:pt x="853320" y="111642"/>
                    <a:pt x="839541" y="125420"/>
                  </a:cubicBezTo>
                  <a:cubicBezTo>
                    <a:pt x="825763" y="139198"/>
                    <a:pt x="807076" y="146939"/>
                    <a:pt x="787591" y="146939"/>
                  </a:cubicBezTo>
                  <a:lnTo>
                    <a:pt x="73469" y="146939"/>
                  </a:lnTo>
                  <a:cubicBezTo>
                    <a:pt x="53984" y="146939"/>
                    <a:pt x="35297" y="139198"/>
                    <a:pt x="21519" y="125420"/>
                  </a:cubicBezTo>
                  <a:cubicBezTo>
                    <a:pt x="7740" y="111642"/>
                    <a:pt x="0" y="92955"/>
                    <a:pt x="0" y="73469"/>
                  </a:cubicBezTo>
                  <a:lnTo>
                    <a:pt x="0" y="73469"/>
                  </a:lnTo>
                  <a:cubicBezTo>
                    <a:pt x="0" y="53984"/>
                    <a:pt x="7740" y="35297"/>
                    <a:pt x="21519" y="21519"/>
                  </a:cubicBezTo>
                  <a:cubicBezTo>
                    <a:pt x="35297" y="7740"/>
                    <a:pt x="53984" y="0"/>
                    <a:pt x="73469" y="0"/>
                  </a:cubicBezTo>
                  <a:close/>
                </a:path>
              </a:pathLst>
            </a:custGeom>
            <a:solidFill>
              <a:srgbClr val="008CD2"/>
            </a:solidFill>
          </p:spPr>
          <p:txBody>
            <a:bodyPr/>
            <a:lstStyle/>
            <a:p>
              <a:endParaRPr lang="pt-PT"/>
            </a:p>
          </p:txBody>
        </p:sp>
        <p:sp>
          <p:nvSpPr>
            <p:cNvPr id="38" name="TextBox 38"/>
            <p:cNvSpPr txBox="1"/>
            <p:nvPr/>
          </p:nvSpPr>
          <p:spPr>
            <a:xfrm>
              <a:off x="0" y="-95250"/>
              <a:ext cx="861060" cy="242189"/>
            </a:xfrm>
            <a:prstGeom prst="rect">
              <a:avLst/>
            </a:prstGeom>
          </p:spPr>
          <p:txBody>
            <a:bodyPr lIns="50800" tIns="50800" rIns="50800" bIns="50800" rtlCol="0" anchor="ctr"/>
            <a:lstStyle/>
            <a:p>
              <a:pPr algn="ctr">
                <a:lnSpc>
                  <a:spcPts val="2628"/>
                </a:lnSpc>
              </a:pPr>
              <a:endParaRPr/>
            </a:p>
          </p:txBody>
        </p:sp>
      </p:grpSp>
      <p:grpSp>
        <p:nvGrpSpPr>
          <p:cNvPr id="39" name="Group 39"/>
          <p:cNvGrpSpPr/>
          <p:nvPr/>
        </p:nvGrpSpPr>
        <p:grpSpPr>
          <a:xfrm>
            <a:off x="-1258687" y="8439929"/>
            <a:ext cx="3269337" cy="557907"/>
            <a:chOff x="0" y="0"/>
            <a:chExt cx="861060" cy="146939"/>
          </a:xfrm>
        </p:grpSpPr>
        <p:sp>
          <p:nvSpPr>
            <p:cNvPr id="40" name="Freeform 40"/>
            <p:cNvSpPr/>
            <p:nvPr/>
          </p:nvSpPr>
          <p:spPr>
            <a:xfrm>
              <a:off x="0" y="0"/>
              <a:ext cx="861060" cy="146939"/>
            </a:xfrm>
            <a:custGeom>
              <a:avLst/>
              <a:gdLst/>
              <a:ahLst/>
              <a:cxnLst/>
              <a:rect l="l" t="t" r="r" b="b"/>
              <a:pathLst>
                <a:path w="861060" h="146939">
                  <a:moveTo>
                    <a:pt x="73469" y="0"/>
                  </a:moveTo>
                  <a:lnTo>
                    <a:pt x="787591" y="0"/>
                  </a:lnTo>
                  <a:cubicBezTo>
                    <a:pt x="807076" y="0"/>
                    <a:pt x="825763" y="7740"/>
                    <a:pt x="839541" y="21519"/>
                  </a:cubicBezTo>
                  <a:cubicBezTo>
                    <a:pt x="853320" y="35297"/>
                    <a:pt x="861060" y="53984"/>
                    <a:pt x="861060" y="73469"/>
                  </a:cubicBezTo>
                  <a:lnTo>
                    <a:pt x="861060" y="73469"/>
                  </a:lnTo>
                  <a:cubicBezTo>
                    <a:pt x="861060" y="92955"/>
                    <a:pt x="853320" y="111642"/>
                    <a:pt x="839541" y="125420"/>
                  </a:cubicBezTo>
                  <a:cubicBezTo>
                    <a:pt x="825763" y="139198"/>
                    <a:pt x="807076" y="146939"/>
                    <a:pt x="787591" y="146939"/>
                  </a:cubicBezTo>
                  <a:lnTo>
                    <a:pt x="73469" y="146939"/>
                  </a:lnTo>
                  <a:cubicBezTo>
                    <a:pt x="53984" y="146939"/>
                    <a:pt x="35297" y="139198"/>
                    <a:pt x="21519" y="125420"/>
                  </a:cubicBezTo>
                  <a:cubicBezTo>
                    <a:pt x="7740" y="111642"/>
                    <a:pt x="0" y="92955"/>
                    <a:pt x="0" y="73469"/>
                  </a:cubicBezTo>
                  <a:lnTo>
                    <a:pt x="0" y="73469"/>
                  </a:lnTo>
                  <a:cubicBezTo>
                    <a:pt x="0" y="53984"/>
                    <a:pt x="7740" y="35297"/>
                    <a:pt x="21519" y="21519"/>
                  </a:cubicBezTo>
                  <a:cubicBezTo>
                    <a:pt x="35297" y="7740"/>
                    <a:pt x="53984" y="0"/>
                    <a:pt x="73469" y="0"/>
                  </a:cubicBezTo>
                  <a:close/>
                </a:path>
              </a:pathLst>
            </a:custGeom>
            <a:solidFill>
              <a:srgbClr val="008CD2"/>
            </a:solidFill>
          </p:spPr>
          <p:txBody>
            <a:bodyPr/>
            <a:lstStyle/>
            <a:p>
              <a:endParaRPr lang="pt-PT"/>
            </a:p>
          </p:txBody>
        </p:sp>
        <p:sp>
          <p:nvSpPr>
            <p:cNvPr id="41" name="TextBox 41"/>
            <p:cNvSpPr txBox="1"/>
            <p:nvPr/>
          </p:nvSpPr>
          <p:spPr>
            <a:xfrm>
              <a:off x="0" y="-95250"/>
              <a:ext cx="861060" cy="242189"/>
            </a:xfrm>
            <a:prstGeom prst="rect">
              <a:avLst/>
            </a:prstGeom>
          </p:spPr>
          <p:txBody>
            <a:bodyPr lIns="50800" tIns="50800" rIns="50800" bIns="50800" rtlCol="0" anchor="ctr"/>
            <a:lstStyle/>
            <a:p>
              <a:pPr algn="ctr">
                <a:lnSpc>
                  <a:spcPts val="2628"/>
                </a:lnSpc>
              </a:pPr>
              <a:endParaRPr/>
            </a:p>
          </p:txBody>
        </p:sp>
      </p:grpSp>
      <p:sp>
        <p:nvSpPr>
          <p:cNvPr id="42" name="Freeform 42"/>
          <p:cNvSpPr/>
          <p:nvPr/>
        </p:nvSpPr>
        <p:spPr>
          <a:xfrm rot="-128386" flipH="1">
            <a:off x="1196607" y="6949799"/>
            <a:ext cx="4678580" cy="2329845"/>
          </a:xfrm>
          <a:custGeom>
            <a:avLst/>
            <a:gdLst/>
            <a:ahLst/>
            <a:cxnLst/>
            <a:rect l="l" t="t" r="r" b="b"/>
            <a:pathLst>
              <a:path w="4678580" h="2329845">
                <a:moveTo>
                  <a:pt x="4678580" y="0"/>
                </a:moveTo>
                <a:lnTo>
                  <a:pt x="0" y="0"/>
                </a:lnTo>
                <a:lnTo>
                  <a:pt x="0" y="2329845"/>
                </a:lnTo>
                <a:lnTo>
                  <a:pt x="4678580" y="2329845"/>
                </a:lnTo>
                <a:lnTo>
                  <a:pt x="4678580" y="0"/>
                </a:lnTo>
                <a:close/>
              </a:path>
            </a:pathLst>
          </a:custGeom>
          <a:blipFill>
            <a:blip r:embed="rId5"/>
            <a:stretch>
              <a:fillRect l="-2882" r="-2882"/>
            </a:stretch>
          </a:blipFill>
        </p:spPr>
        <p:txBody>
          <a:bodyPr/>
          <a:lstStyle/>
          <a:p>
            <a:endParaRPr lang="pt-PT"/>
          </a:p>
        </p:txBody>
      </p:sp>
      <p:grpSp>
        <p:nvGrpSpPr>
          <p:cNvPr id="43" name="Group 43"/>
          <p:cNvGrpSpPr/>
          <p:nvPr/>
        </p:nvGrpSpPr>
        <p:grpSpPr>
          <a:xfrm>
            <a:off x="1028700" y="5262862"/>
            <a:ext cx="5690683" cy="1477235"/>
            <a:chOff x="0" y="0"/>
            <a:chExt cx="1498781" cy="389066"/>
          </a:xfrm>
        </p:grpSpPr>
        <p:sp>
          <p:nvSpPr>
            <p:cNvPr id="44" name="Freeform 44"/>
            <p:cNvSpPr/>
            <p:nvPr/>
          </p:nvSpPr>
          <p:spPr>
            <a:xfrm>
              <a:off x="0" y="0"/>
              <a:ext cx="1498781" cy="389066"/>
            </a:xfrm>
            <a:custGeom>
              <a:avLst/>
              <a:gdLst/>
              <a:ahLst/>
              <a:cxnLst/>
              <a:rect l="l" t="t" r="r" b="b"/>
              <a:pathLst>
                <a:path w="1498781" h="389066">
                  <a:moveTo>
                    <a:pt x="69383" y="0"/>
                  </a:moveTo>
                  <a:lnTo>
                    <a:pt x="1429398" y="0"/>
                  </a:lnTo>
                  <a:cubicBezTo>
                    <a:pt x="1467717" y="0"/>
                    <a:pt x="1498781" y="31064"/>
                    <a:pt x="1498781" y="69383"/>
                  </a:cubicBezTo>
                  <a:lnTo>
                    <a:pt x="1498781" y="319683"/>
                  </a:lnTo>
                  <a:cubicBezTo>
                    <a:pt x="1498781" y="358002"/>
                    <a:pt x="1467717" y="389066"/>
                    <a:pt x="1429398" y="389066"/>
                  </a:cubicBezTo>
                  <a:lnTo>
                    <a:pt x="69383" y="389066"/>
                  </a:lnTo>
                  <a:cubicBezTo>
                    <a:pt x="50982" y="389066"/>
                    <a:pt x="33334" y="381756"/>
                    <a:pt x="20322" y="368744"/>
                  </a:cubicBezTo>
                  <a:cubicBezTo>
                    <a:pt x="7310" y="355732"/>
                    <a:pt x="0" y="338084"/>
                    <a:pt x="0" y="319683"/>
                  </a:cubicBezTo>
                  <a:lnTo>
                    <a:pt x="0" y="69383"/>
                  </a:lnTo>
                  <a:cubicBezTo>
                    <a:pt x="0" y="50982"/>
                    <a:pt x="7310" y="33334"/>
                    <a:pt x="20322" y="20322"/>
                  </a:cubicBezTo>
                  <a:cubicBezTo>
                    <a:pt x="33334" y="7310"/>
                    <a:pt x="50982" y="0"/>
                    <a:pt x="69383" y="0"/>
                  </a:cubicBezTo>
                  <a:close/>
                </a:path>
              </a:pathLst>
            </a:custGeom>
            <a:solidFill>
              <a:srgbClr val="73CFF4"/>
            </a:solidFill>
          </p:spPr>
          <p:txBody>
            <a:bodyPr/>
            <a:lstStyle/>
            <a:p>
              <a:endParaRPr lang="pt-PT"/>
            </a:p>
          </p:txBody>
        </p:sp>
        <p:sp>
          <p:nvSpPr>
            <p:cNvPr id="45" name="TextBox 45"/>
            <p:cNvSpPr txBox="1"/>
            <p:nvPr/>
          </p:nvSpPr>
          <p:spPr>
            <a:xfrm>
              <a:off x="0" y="-95250"/>
              <a:ext cx="1498781" cy="484316"/>
            </a:xfrm>
            <a:prstGeom prst="rect">
              <a:avLst/>
            </a:prstGeom>
          </p:spPr>
          <p:txBody>
            <a:bodyPr lIns="50800" tIns="50800" rIns="50800" bIns="50800" rtlCol="0" anchor="ctr"/>
            <a:lstStyle/>
            <a:p>
              <a:pPr algn="ctr">
                <a:lnSpc>
                  <a:spcPts val="2628"/>
                </a:lnSpc>
              </a:pPr>
              <a:endParaRPr/>
            </a:p>
          </p:txBody>
        </p:sp>
      </p:grpSp>
      <p:sp>
        <p:nvSpPr>
          <p:cNvPr id="46" name="TextBox 46"/>
          <p:cNvSpPr txBox="1"/>
          <p:nvPr/>
        </p:nvSpPr>
        <p:spPr>
          <a:xfrm>
            <a:off x="1079125" y="5301615"/>
            <a:ext cx="7830661" cy="967105"/>
          </a:xfrm>
          <a:prstGeom prst="rect">
            <a:avLst/>
          </a:prstGeom>
        </p:spPr>
        <p:txBody>
          <a:bodyPr lIns="0" tIns="0" rIns="0" bIns="0" rtlCol="0" anchor="t">
            <a:spAutoFit/>
          </a:bodyPr>
          <a:lstStyle/>
          <a:p>
            <a:pPr algn="just">
              <a:lnSpc>
                <a:spcPts val="3919"/>
              </a:lnSpc>
            </a:pPr>
            <a:r>
              <a:rPr lang="en-US" sz="2799">
                <a:solidFill>
                  <a:srgbClr val="005A98"/>
                </a:solidFill>
                <a:latin typeface="Montserrat"/>
                <a:ea typeface="Montserrat"/>
                <a:cs typeface="Montserrat"/>
                <a:sym typeface="Montserrat"/>
              </a:rPr>
              <a:t>Rita Silva, Ciência Viva - Agência Nacional para a Cultura Científica e Tecnológica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sp>
        <p:nvSpPr>
          <p:cNvPr id="2" name="Freeform 2"/>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grpSp>
        <p:nvGrpSpPr>
          <p:cNvPr id="3" name="Group 3"/>
          <p:cNvGrpSpPr/>
          <p:nvPr/>
        </p:nvGrpSpPr>
        <p:grpSpPr>
          <a:xfrm>
            <a:off x="-626285" y="8478549"/>
            <a:ext cx="19605433" cy="1245591"/>
            <a:chOff x="0" y="0"/>
            <a:chExt cx="5163571" cy="328057"/>
          </a:xfrm>
        </p:grpSpPr>
        <p:sp>
          <p:nvSpPr>
            <p:cNvPr id="4" name="Freeform 4"/>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5" name="TextBox 5"/>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6" name="Group 6"/>
          <p:cNvGrpSpPr/>
          <p:nvPr/>
        </p:nvGrpSpPr>
        <p:grpSpPr>
          <a:xfrm>
            <a:off x="-626285" y="9600456"/>
            <a:ext cx="19605433" cy="1245591"/>
            <a:chOff x="0" y="0"/>
            <a:chExt cx="5163571" cy="328057"/>
          </a:xfrm>
        </p:grpSpPr>
        <p:sp>
          <p:nvSpPr>
            <p:cNvPr id="7" name="Freeform 7"/>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8" name="TextBox 8"/>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9" name="Freeform 9"/>
          <p:cNvSpPr/>
          <p:nvPr/>
        </p:nvSpPr>
        <p:spPr>
          <a:xfrm>
            <a:off x="9878981" y="2309526"/>
            <a:ext cx="2186381" cy="1554318"/>
          </a:xfrm>
          <a:custGeom>
            <a:avLst/>
            <a:gdLst/>
            <a:ahLst/>
            <a:cxnLst/>
            <a:rect l="l" t="t" r="r" b="b"/>
            <a:pathLst>
              <a:path w="2186381" h="1554318">
                <a:moveTo>
                  <a:pt x="0" y="0"/>
                </a:moveTo>
                <a:lnTo>
                  <a:pt x="2186381" y="0"/>
                </a:lnTo>
                <a:lnTo>
                  <a:pt x="2186381" y="1554318"/>
                </a:lnTo>
                <a:lnTo>
                  <a:pt x="0" y="15543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PT"/>
          </a:p>
        </p:txBody>
      </p:sp>
      <p:sp>
        <p:nvSpPr>
          <p:cNvPr id="10" name="Freeform 10"/>
          <p:cNvSpPr/>
          <p:nvPr/>
        </p:nvSpPr>
        <p:spPr>
          <a:xfrm flipH="1">
            <a:off x="14851991" y="2317620"/>
            <a:ext cx="1818883" cy="1554318"/>
          </a:xfrm>
          <a:custGeom>
            <a:avLst/>
            <a:gdLst/>
            <a:ahLst/>
            <a:cxnLst/>
            <a:rect l="l" t="t" r="r" b="b"/>
            <a:pathLst>
              <a:path w="1818883" h="1554318">
                <a:moveTo>
                  <a:pt x="1818883" y="0"/>
                </a:moveTo>
                <a:lnTo>
                  <a:pt x="0" y="0"/>
                </a:lnTo>
                <a:lnTo>
                  <a:pt x="0" y="1554318"/>
                </a:lnTo>
                <a:lnTo>
                  <a:pt x="1818883" y="1554318"/>
                </a:lnTo>
                <a:lnTo>
                  <a:pt x="1818883"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PT"/>
          </a:p>
        </p:txBody>
      </p:sp>
      <p:sp>
        <p:nvSpPr>
          <p:cNvPr id="11" name="Freeform 11"/>
          <p:cNvSpPr/>
          <p:nvPr/>
        </p:nvSpPr>
        <p:spPr>
          <a:xfrm>
            <a:off x="9912206" y="5650968"/>
            <a:ext cx="2119931" cy="1298458"/>
          </a:xfrm>
          <a:custGeom>
            <a:avLst/>
            <a:gdLst/>
            <a:ahLst/>
            <a:cxnLst/>
            <a:rect l="l" t="t" r="r" b="b"/>
            <a:pathLst>
              <a:path w="2119931" h="1298458">
                <a:moveTo>
                  <a:pt x="0" y="0"/>
                </a:moveTo>
                <a:lnTo>
                  <a:pt x="2119931" y="0"/>
                </a:lnTo>
                <a:lnTo>
                  <a:pt x="2119931" y="1298458"/>
                </a:lnTo>
                <a:lnTo>
                  <a:pt x="0" y="12984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PT"/>
          </a:p>
        </p:txBody>
      </p:sp>
      <p:grpSp>
        <p:nvGrpSpPr>
          <p:cNvPr id="12" name="Group 12"/>
          <p:cNvGrpSpPr/>
          <p:nvPr/>
        </p:nvGrpSpPr>
        <p:grpSpPr>
          <a:xfrm>
            <a:off x="9154560" y="605043"/>
            <a:ext cx="1919429" cy="566532"/>
            <a:chOff x="0" y="0"/>
            <a:chExt cx="505529" cy="149210"/>
          </a:xfrm>
        </p:grpSpPr>
        <p:sp>
          <p:nvSpPr>
            <p:cNvPr id="13" name="Freeform 13"/>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14" name="TextBox 14"/>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4199981">
            <a:off x="1154760" y="8909264"/>
            <a:ext cx="1206732" cy="1113258"/>
          </a:xfrm>
          <a:custGeom>
            <a:avLst/>
            <a:gdLst/>
            <a:ahLst/>
            <a:cxnLst/>
            <a:rect l="l" t="t" r="r" b="b"/>
            <a:pathLst>
              <a:path w="1206732" h="1113258">
                <a:moveTo>
                  <a:pt x="0" y="0"/>
                </a:moveTo>
                <a:lnTo>
                  <a:pt x="1206732" y="0"/>
                </a:lnTo>
                <a:lnTo>
                  <a:pt x="1206732" y="1113258"/>
                </a:lnTo>
                <a:lnTo>
                  <a:pt x="0" y="1113258"/>
                </a:lnTo>
                <a:lnTo>
                  <a:pt x="0" y="0"/>
                </a:lnTo>
                <a:close/>
              </a:path>
            </a:pathLst>
          </a:custGeom>
          <a:blipFill>
            <a:blip r:embed="rId9"/>
            <a:stretch>
              <a:fillRect/>
            </a:stretch>
          </a:blipFill>
        </p:spPr>
        <p:txBody>
          <a:bodyPr/>
          <a:lstStyle/>
          <a:p>
            <a:endParaRPr lang="pt-PT"/>
          </a:p>
        </p:txBody>
      </p:sp>
      <p:sp>
        <p:nvSpPr>
          <p:cNvPr id="16" name="Freeform 16"/>
          <p:cNvSpPr/>
          <p:nvPr/>
        </p:nvSpPr>
        <p:spPr>
          <a:xfrm rot="-4199981">
            <a:off x="1739463" y="8570970"/>
            <a:ext cx="555611" cy="512573"/>
          </a:xfrm>
          <a:custGeom>
            <a:avLst/>
            <a:gdLst/>
            <a:ahLst/>
            <a:cxnLst/>
            <a:rect l="l" t="t" r="r" b="b"/>
            <a:pathLst>
              <a:path w="555611" h="512573">
                <a:moveTo>
                  <a:pt x="0" y="0"/>
                </a:moveTo>
                <a:lnTo>
                  <a:pt x="555611" y="0"/>
                </a:lnTo>
                <a:lnTo>
                  <a:pt x="555611" y="512573"/>
                </a:lnTo>
                <a:lnTo>
                  <a:pt x="0" y="512573"/>
                </a:lnTo>
                <a:lnTo>
                  <a:pt x="0" y="0"/>
                </a:lnTo>
                <a:close/>
              </a:path>
            </a:pathLst>
          </a:custGeom>
          <a:blipFill>
            <a:blip r:embed="rId9"/>
            <a:stretch>
              <a:fillRect/>
            </a:stretch>
          </a:blipFill>
        </p:spPr>
        <p:txBody>
          <a:bodyPr/>
          <a:lstStyle/>
          <a:p>
            <a:endParaRPr lang="pt-PT"/>
          </a:p>
        </p:txBody>
      </p:sp>
      <p:sp>
        <p:nvSpPr>
          <p:cNvPr id="17" name="TextBox 17"/>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8" name="TextBox 18"/>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9" name="TextBox 19"/>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20" name="TextBox 20"/>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21" name="TextBox 21"/>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22" name="TextBox 22"/>
          <p:cNvSpPr txBox="1"/>
          <p:nvPr/>
        </p:nvSpPr>
        <p:spPr>
          <a:xfrm>
            <a:off x="15222241" y="5540109"/>
            <a:ext cx="1031953" cy="1720201"/>
          </a:xfrm>
          <a:prstGeom prst="rect">
            <a:avLst/>
          </a:prstGeom>
        </p:spPr>
        <p:txBody>
          <a:bodyPr lIns="0" tIns="0" rIns="0" bIns="0" rtlCol="0" anchor="t">
            <a:spAutoFit/>
          </a:bodyPr>
          <a:lstStyle/>
          <a:p>
            <a:pPr marL="0" lvl="0" indent="0" algn="l">
              <a:lnSpc>
                <a:spcPts val="13355"/>
              </a:lnSpc>
            </a:pPr>
            <a:r>
              <a:rPr lang="en-US" sz="11924" b="1" spc="23">
                <a:solidFill>
                  <a:srgbClr val="73CFF4"/>
                </a:solidFill>
                <a:latin typeface="Montserrat Bold"/>
                <a:ea typeface="Montserrat Bold"/>
                <a:cs typeface="Montserrat Bold"/>
                <a:sym typeface="Montserrat Bold"/>
              </a:rPr>
              <a:t>6</a:t>
            </a:r>
          </a:p>
        </p:txBody>
      </p:sp>
      <p:sp>
        <p:nvSpPr>
          <p:cNvPr id="23" name="TextBox 23"/>
          <p:cNvSpPr txBox="1"/>
          <p:nvPr/>
        </p:nvSpPr>
        <p:spPr>
          <a:xfrm>
            <a:off x="9014506" y="4117642"/>
            <a:ext cx="3915331" cy="1019176"/>
          </a:xfrm>
          <a:prstGeom prst="rect">
            <a:avLst/>
          </a:prstGeom>
        </p:spPr>
        <p:txBody>
          <a:bodyPr lIns="0" tIns="0" rIns="0" bIns="0" rtlCol="0" anchor="t">
            <a:spAutoFit/>
          </a:bodyPr>
          <a:lstStyle/>
          <a:p>
            <a:pPr algn="ctr">
              <a:lnSpc>
                <a:spcPts val="4199"/>
              </a:lnSpc>
            </a:pPr>
            <a:r>
              <a:rPr lang="en-US" sz="2999">
                <a:solidFill>
                  <a:srgbClr val="FFFFFF"/>
                </a:solidFill>
                <a:latin typeface="Montserrat"/>
                <a:ea typeface="Montserrat"/>
                <a:cs typeface="Montserrat"/>
                <a:sym typeface="Montserrat"/>
              </a:rPr>
              <a:t>carácter </a:t>
            </a:r>
          </a:p>
          <a:p>
            <a:pPr algn="ctr">
              <a:lnSpc>
                <a:spcPts val="4199"/>
              </a:lnSpc>
            </a:pPr>
            <a:r>
              <a:rPr lang="en-US" sz="2999">
                <a:solidFill>
                  <a:srgbClr val="FFFFFF"/>
                </a:solidFill>
                <a:latin typeface="Montserrat"/>
                <a:ea typeface="Montserrat"/>
                <a:cs typeface="Montserrat"/>
                <a:sym typeface="Montserrat"/>
              </a:rPr>
              <a:t>participativo</a:t>
            </a:r>
          </a:p>
        </p:txBody>
      </p:sp>
      <p:sp>
        <p:nvSpPr>
          <p:cNvPr id="24" name="TextBox 24"/>
          <p:cNvSpPr txBox="1"/>
          <p:nvPr/>
        </p:nvSpPr>
        <p:spPr>
          <a:xfrm>
            <a:off x="13780552" y="4125737"/>
            <a:ext cx="3915331" cy="1019175"/>
          </a:xfrm>
          <a:prstGeom prst="rect">
            <a:avLst/>
          </a:prstGeom>
        </p:spPr>
        <p:txBody>
          <a:bodyPr lIns="0" tIns="0" rIns="0" bIns="0" rtlCol="0" anchor="t">
            <a:spAutoFit/>
          </a:bodyPr>
          <a:lstStyle/>
          <a:p>
            <a:pPr algn="ctr">
              <a:lnSpc>
                <a:spcPts val="4199"/>
              </a:lnSpc>
            </a:pPr>
            <a:r>
              <a:rPr lang="en-US" sz="2999">
                <a:solidFill>
                  <a:srgbClr val="FFFFFF"/>
                </a:solidFill>
                <a:latin typeface="Montserrat"/>
                <a:ea typeface="Montserrat"/>
                <a:cs typeface="Montserrat"/>
                <a:sym typeface="Montserrat"/>
              </a:rPr>
              <a:t>abertura de </a:t>
            </a:r>
          </a:p>
          <a:p>
            <a:pPr algn="ctr">
              <a:lnSpc>
                <a:spcPts val="4199"/>
              </a:lnSpc>
            </a:pPr>
            <a:r>
              <a:rPr lang="en-US" sz="2999">
                <a:solidFill>
                  <a:srgbClr val="FFFFFF"/>
                </a:solidFill>
                <a:latin typeface="Montserrat"/>
                <a:ea typeface="Montserrat"/>
                <a:cs typeface="Montserrat"/>
                <a:sym typeface="Montserrat"/>
              </a:rPr>
              <a:t>uma</a:t>
            </a:r>
            <a:r>
              <a:rPr lang="en-US" sz="2999" i="1">
                <a:solidFill>
                  <a:srgbClr val="FFFFFF"/>
                </a:solidFill>
                <a:latin typeface="Montserrat Italics"/>
                <a:ea typeface="Montserrat Italics"/>
                <a:cs typeface="Montserrat Italics"/>
                <a:sym typeface="Montserrat Italics"/>
              </a:rPr>
              <a:t> call</a:t>
            </a:r>
          </a:p>
        </p:txBody>
      </p:sp>
      <p:sp>
        <p:nvSpPr>
          <p:cNvPr id="25" name="TextBox 25"/>
          <p:cNvSpPr txBox="1"/>
          <p:nvPr/>
        </p:nvSpPr>
        <p:spPr>
          <a:xfrm>
            <a:off x="9116324" y="7108854"/>
            <a:ext cx="3915331" cy="1019175"/>
          </a:xfrm>
          <a:prstGeom prst="rect">
            <a:avLst/>
          </a:prstGeom>
        </p:spPr>
        <p:txBody>
          <a:bodyPr lIns="0" tIns="0" rIns="0" bIns="0" rtlCol="0" anchor="t">
            <a:spAutoFit/>
          </a:bodyPr>
          <a:lstStyle/>
          <a:p>
            <a:pPr algn="ctr">
              <a:lnSpc>
                <a:spcPts val="4199"/>
              </a:lnSpc>
            </a:pPr>
            <a:r>
              <a:rPr lang="en-US" sz="2999">
                <a:solidFill>
                  <a:srgbClr val="FAFAFA"/>
                </a:solidFill>
                <a:latin typeface="Montserrat"/>
                <a:ea typeface="Montserrat"/>
                <a:cs typeface="Montserrat"/>
                <a:sym typeface="Montserrat"/>
              </a:rPr>
              <a:t>comissão científica de programa</a:t>
            </a:r>
          </a:p>
        </p:txBody>
      </p:sp>
      <p:sp>
        <p:nvSpPr>
          <p:cNvPr id="26" name="TextBox 26"/>
          <p:cNvSpPr txBox="1"/>
          <p:nvPr/>
        </p:nvSpPr>
        <p:spPr>
          <a:xfrm>
            <a:off x="13803767" y="7143144"/>
            <a:ext cx="3915331" cy="495300"/>
          </a:xfrm>
          <a:prstGeom prst="rect">
            <a:avLst/>
          </a:prstGeom>
        </p:spPr>
        <p:txBody>
          <a:bodyPr lIns="0" tIns="0" rIns="0" bIns="0" rtlCol="0" anchor="t">
            <a:spAutoFit/>
          </a:bodyPr>
          <a:lstStyle/>
          <a:p>
            <a:pPr algn="ctr">
              <a:lnSpc>
                <a:spcPts val="4199"/>
              </a:lnSpc>
            </a:pPr>
            <a:r>
              <a:rPr lang="en-US" sz="2999">
                <a:solidFill>
                  <a:srgbClr val="FFFFFF"/>
                </a:solidFill>
                <a:latin typeface="Montserrat"/>
                <a:ea typeface="Montserrat"/>
                <a:cs typeface="Montserrat"/>
                <a:sym typeface="Montserrat"/>
              </a:rPr>
              <a:t>temas</a:t>
            </a:r>
          </a:p>
        </p:txBody>
      </p:sp>
      <p:sp>
        <p:nvSpPr>
          <p:cNvPr id="27" name="TextBox 27"/>
          <p:cNvSpPr txBox="1"/>
          <p:nvPr/>
        </p:nvSpPr>
        <p:spPr>
          <a:xfrm>
            <a:off x="1313339" y="4437679"/>
            <a:ext cx="7830661" cy="1019175"/>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reunir pela primeira vez </a:t>
            </a:r>
          </a:p>
          <a:p>
            <a:pPr algn="just">
              <a:lnSpc>
                <a:spcPts val="4199"/>
              </a:lnSpc>
            </a:pPr>
            <a:r>
              <a:rPr lang="en-US" sz="2999">
                <a:solidFill>
                  <a:srgbClr val="FFFFFF"/>
                </a:solidFill>
                <a:latin typeface="Montserrat"/>
                <a:ea typeface="Montserrat"/>
                <a:cs typeface="Montserrat"/>
                <a:sym typeface="Montserrat"/>
              </a:rPr>
              <a:t>a comunidade de literacia do oceano</a:t>
            </a:r>
          </a:p>
        </p:txBody>
      </p:sp>
      <p:sp>
        <p:nvSpPr>
          <p:cNvPr id="28" name="TextBox 28"/>
          <p:cNvSpPr txBox="1"/>
          <p:nvPr/>
        </p:nvSpPr>
        <p:spPr>
          <a:xfrm>
            <a:off x="1313339" y="3482865"/>
            <a:ext cx="4974473" cy="830681"/>
          </a:xfrm>
          <a:prstGeom prst="rect">
            <a:avLst/>
          </a:prstGeom>
        </p:spPr>
        <p:txBody>
          <a:bodyPr lIns="0" tIns="0" rIns="0" bIns="0" rtlCol="0" anchor="t">
            <a:spAutoFit/>
          </a:bodyPr>
          <a:lstStyle/>
          <a:p>
            <a:pPr marL="0" lvl="0" indent="0" algn="l">
              <a:lnSpc>
                <a:spcPts val="6424"/>
              </a:lnSpc>
            </a:pPr>
            <a:r>
              <a:rPr lang="en-US" sz="5736" b="1" spc="11">
                <a:solidFill>
                  <a:srgbClr val="FFFFFF"/>
                </a:solidFill>
                <a:latin typeface="Montserrat Bold"/>
                <a:ea typeface="Montserrat Bold"/>
                <a:cs typeface="Montserrat Bold"/>
                <a:sym typeface="Montserrat Bold"/>
              </a:rPr>
              <a:t>Objetivo: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13086841" y="1903670"/>
            <a:ext cx="3701751" cy="3436894"/>
            <a:chOff x="0" y="0"/>
            <a:chExt cx="1173251" cy="1089306"/>
          </a:xfrm>
        </p:grpSpPr>
        <p:sp>
          <p:nvSpPr>
            <p:cNvPr id="3" name="Freeform 3"/>
            <p:cNvSpPr/>
            <p:nvPr/>
          </p:nvSpPr>
          <p:spPr>
            <a:xfrm>
              <a:off x="0" y="0"/>
              <a:ext cx="1173251" cy="1089306"/>
            </a:xfrm>
            <a:custGeom>
              <a:avLst/>
              <a:gdLst/>
              <a:ahLst/>
              <a:cxnLst/>
              <a:rect l="l" t="t" r="r" b="b"/>
              <a:pathLst>
                <a:path w="1173251" h="1089306">
                  <a:moveTo>
                    <a:pt x="0" y="0"/>
                  </a:moveTo>
                  <a:lnTo>
                    <a:pt x="1173251" y="0"/>
                  </a:lnTo>
                  <a:lnTo>
                    <a:pt x="1173251" y="1089306"/>
                  </a:lnTo>
                  <a:lnTo>
                    <a:pt x="0" y="1089306"/>
                  </a:lnTo>
                  <a:close/>
                </a:path>
              </a:pathLst>
            </a:custGeom>
            <a:blipFill>
              <a:blip r:embed="rId2"/>
              <a:stretch>
                <a:fillRect r="-39521"/>
              </a:stretch>
            </a:blipFill>
          </p:spPr>
          <p:txBody>
            <a:bodyPr/>
            <a:lstStyle/>
            <a:p>
              <a:endParaRPr lang="pt-PT"/>
            </a:p>
          </p:txBody>
        </p:sp>
      </p:grpSp>
      <p:grpSp>
        <p:nvGrpSpPr>
          <p:cNvPr id="4" name="Group 4"/>
          <p:cNvGrpSpPr/>
          <p:nvPr/>
        </p:nvGrpSpPr>
        <p:grpSpPr>
          <a:xfrm>
            <a:off x="9154560" y="605043"/>
            <a:ext cx="1919429" cy="566532"/>
            <a:chOff x="0" y="0"/>
            <a:chExt cx="505529" cy="149210"/>
          </a:xfrm>
        </p:grpSpPr>
        <p:sp>
          <p:nvSpPr>
            <p:cNvPr id="5" name="Freeform 5"/>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6" name="TextBox 6"/>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3"/>
            <a:stretch>
              <a:fillRect l="-85" r="-85"/>
            </a:stretch>
          </a:blipFill>
        </p:spPr>
        <p:txBody>
          <a:bodyPr/>
          <a:lstStyle/>
          <a:p>
            <a:endParaRPr lang="pt-PT"/>
          </a:p>
        </p:txBody>
      </p:sp>
      <p:grpSp>
        <p:nvGrpSpPr>
          <p:cNvPr id="8" name="Group 8"/>
          <p:cNvGrpSpPr/>
          <p:nvPr/>
        </p:nvGrpSpPr>
        <p:grpSpPr>
          <a:xfrm>
            <a:off x="-626285" y="8221570"/>
            <a:ext cx="19605433" cy="1245591"/>
            <a:chOff x="0" y="0"/>
            <a:chExt cx="5163571" cy="328057"/>
          </a:xfrm>
        </p:grpSpPr>
        <p:sp>
          <p:nvSpPr>
            <p:cNvPr id="9" name="Freeform 9"/>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10" name="TextBox 10"/>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11" name="Group 11"/>
          <p:cNvGrpSpPr/>
          <p:nvPr/>
        </p:nvGrpSpPr>
        <p:grpSpPr>
          <a:xfrm>
            <a:off x="-626285" y="9343476"/>
            <a:ext cx="19605433" cy="1245591"/>
            <a:chOff x="0" y="0"/>
            <a:chExt cx="5163571" cy="328057"/>
          </a:xfrm>
        </p:grpSpPr>
        <p:sp>
          <p:nvSpPr>
            <p:cNvPr id="12" name="Freeform 12"/>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13" name="TextBox 13"/>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14" name="Group 14"/>
          <p:cNvGrpSpPr/>
          <p:nvPr/>
        </p:nvGrpSpPr>
        <p:grpSpPr>
          <a:xfrm>
            <a:off x="13086841" y="5559248"/>
            <a:ext cx="3701751" cy="3436894"/>
            <a:chOff x="0" y="0"/>
            <a:chExt cx="1173251" cy="1089306"/>
          </a:xfrm>
        </p:grpSpPr>
        <p:sp>
          <p:nvSpPr>
            <p:cNvPr id="15" name="Freeform 15"/>
            <p:cNvSpPr/>
            <p:nvPr/>
          </p:nvSpPr>
          <p:spPr>
            <a:xfrm>
              <a:off x="0" y="0"/>
              <a:ext cx="1173251" cy="1089306"/>
            </a:xfrm>
            <a:custGeom>
              <a:avLst/>
              <a:gdLst/>
              <a:ahLst/>
              <a:cxnLst/>
              <a:rect l="l" t="t" r="r" b="b"/>
              <a:pathLst>
                <a:path w="1173251" h="1089306">
                  <a:moveTo>
                    <a:pt x="0" y="0"/>
                  </a:moveTo>
                  <a:lnTo>
                    <a:pt x="1173251" y="0"/>
                  </a:lnTo>
                  <a:lnTo>
                    <a:pt x="1173251" y="1089306"/>
                  </a:lnTo>
                  <a:lnTo>
                    <a:pt x="0" y="1089306"/>
                  </a:lnTo>
                  <a:close/>
                </a:path>
              </a:pathLst>
            </a:custGeom>
            <a:blipFill>
              <a:blip r:embed="rId4"/>
              <a:stretch>
                <a:fillRect l="-19760" r="-19760"/>
              </a:stretch>
            </a:blipFill>
          </p:spPr>
          <p:txBody>
            <a:bodyPr/>
            <a:lstStyle/>
            <a:p>
              <a:endParaRPr lang="pt-PT"/>
            </a:p>
          </p:txBody>
        </p:sp>
      </p:grpSp>
      <p:sp>
        <p:nvSpPr>
          <p:cNvPr id="16" name="Freeform 16"/>
          <p:cNvSpPr/>
          <p:nvPr/>
        </p:nvSpPr>
        <p:spPr>
          <a:xfrm rot="-773654">
            <a:off x="14550040" y="7998172"/>
            <a:ext cx="3594450" cy="1692387"/>
          </a:xfrm>
          <a:custGeom>
            <a:avLst/>
            <a:gdLst/>
            <a:ahLst/>
            <a:cxnLst/>
            <a:rect l="l" t="t" r="r" b="b"/>
            <a:pathLst>
              <a:path w="3594450" h="1692387">
                <a:moveTo>
                  <a:pt x="0" y="0"/>
                </a:moveTo>
                <a:lnTo>
                  <a:pt x="3594450" y="0"/>
                </a:lnTo>
                <a:lnTo>
                  <a:pt x="3594450" y="1692387"/>
                </a:lnTo>
                <a:lnTo>
                  <a:pt x="0" y="1692387"/>
                </a:lnTo>
                <a:lnTo>
                  <a:pt x="0" y="0"/>
                </a:lnTo>
                <a:close/>
              </a:path>
            </a:pathLst>
          </a:custGeom>
          <a:blipFill>
            <a:blip r:embed="rId5"/>
            <a:stretch>
              <a:fillRect/>
            </a:stretch>
          </a:blipFill>
        </p:spPr>
        <p:txBody>
          <a:bodyPr/>
          <a:lstStyle/>
          <a:p>
            <a:endParaRPr lang="pt-PT"/>
          </a:p>
        </p:txBody>
      </p:sp>
      <p:sp>
        <p:nvSpPr>
          <p:cNvPr id="17" name="TextBox 17"/>
          <p:cNvSpPr txBox="1"/>
          <p:nvPr/>
        </p:nvSpPr>
        <p:spPr>
          <a:xfrm>
            <a:off x="1394663" y="1820782"/>
            <a:ext cx="6262932" cy="952710"/>
          </a:xfrm>
          <a:prstGeom prst="rect">
            <a:avLst/>
          </a:prstGeom>
        </p:spPr>
        <p:txBody>
          <a:bodyPr lIns="0" tIns="0" rIns="0" bIns="0" rtlCol="0" anchor="t">
            <a:spAutoFit/>
          </a:bodyPr>
          <a:lstStyle/>
          <a:p>
            <a:pPr marL="0" lvl="0" indent="0" algn="l">
              <a:lnSpc>
                <a:spcPts val="7373"/>
              </a:lnSpc>
            </a:pPr>
            <a:r>
              <a:rPr lang="en-US" sz="6583" b="1" spc="13">
                <a:solidFill>
                  <a:srgbClr val="FFFFFF"/>
                </a:solidFill>
                <a:latin typeface="Montserrat Bold"/>
                <a:ea typeface="Montserrat Bold"/>
                <a:cs typeface="Montserrat Bold"/>
                <a:sym typeface="Montserrat Bold"/>
              </a:rPr>
              <a:t>NÚMEROS</a:t>
            </a:r>
          </a:p>
        </p:txBody>
      </p:sp>
      <p:sp>
        <p:nvSpPr>
          <p:cNvPr id="18" name="TextBox 18"/>
          <p:cNvSpPr txBox="1"/>
          <p:nvPr/>
        </p:nvSpPr>
        <p:spPr>
          <a:xfrm>
            <a:off x="3224359" y="2956492"/>
            <a:ext cx="7859155" cy="4815379"/>
          </a:xfrm>
          <a:prstGeom prst="rect">
            <a:avLst/>
          </a:prstGeom>
        </p:spPr>
        <p:txBody>
          <a:bodyPr lIns="0" tIns="0" rIns="0" bIns="0" rtlCol="0" anchor="t">
            <a:spAutoFit/>
          </a:bodyPr>
          <a:lstStyle/>
          <a:p>
            <a:pPr algn="l">
              <a:lnSpc>
                <a:spcPts val="6488"/>
              </a:lnSpc>
            </a:pPr>
            <a:r>
              <a:rPr lang="en-US" sz="3003">
                <a:solidFill>
                  <a:srgbClr val="FFFFFF"/>
                </a:solidFill>
                <a:latin typeface="Montserrat"/>
                <a:ea typeface="Montserrat"/>
                <a:cs typeface="Montserrat"/>
                <a:sym typeface="Montserrat"/>
              </a:rPr>
              <a:t>Candidaturas </a:t>
            </a:r>
          </a:p>
          <a:p>
            <a:pPr algn="l">
              <a:lnSpc>
                <a:spcPts val="6488"/>
              </a:lnSpc>
            </a:pPr>
            <a:r>
              <a:rPr lang="en-US" sz="3003">
                <a:solidFill>
                  <a:srgbClr val="FFFFFF"/>
                </a:solidFill>
                <a:latin typeface="Montserrat"/>
                <a:ea typeface="Montserrat"/>
                <a:cs typeface="Montserrat"/>
                <a:sym typeface="Montserrat"/>
              </a:rPr>
              <a:t>Oradores        </a:t>
            </a:r>
          </a:p>
          <a:p>
            <a:pPr algn="l">
              <a:lnSpc>
                <a:spcPts val="6488"/>
              </a:lnSpc>
            </a:pPr>
            <a:r>
              <a:rPr lang="en-US" sz="3003">
                <a:solidFill>
                  <a:srgbClr val="FFFFFF"/>
                </a:solidFill>
                <a:latin typeface="Montserrat"/>
                <a:ea typeface="Montserrat"/>
                <a:cs typeface="Montserrat"/>
                <a:sym typeface="Montserrat"/>
              </a:rPr>
              <a:t>Mesas redondas                </a:t>
            </a:r>
          </a:p>
          <a:p>
            <a:pPr algn="l">
              <a:lnSpc>
                <a:spcPts val="6488"/>
              </a:lnSpc>
            </a:pPr>
            <a:r>
              <a:rPr lang="en-US" sz="3003">
                <a:solidFill>
                  <a:srgbClr val="FFFFFF"/>
                </a:solidFill>
                <a:latin typeface="Montserrat"/>
                <a:ea typeface="Montserrat"/>
                <a:cs typeface="Montserrat"/>
                <a:sym typeface="Montserrat"/>
              </a:rPr>
              <a:t>Workshops                         </a:t>
            </a:r>
            <a:r>
              <a:rPr lang="en-US" sz="3003" b="1">
                <a:solidFill>
                  <a:srgbClr val="FFFFFF"/>
                </a:solidFill>
                <a:latin typeface="Montserrat Bold"/>
                <a:ea typeface="Montserrat Bold"/>
                <a:cs typeface="Montserrat Bold"/>
                <a:sym typeface="Montserrat Bold"/>
              </a:rPr>
              <a:t> </a:t>
            </a:r>
          </a:p>
          <a:p>
            <a:pPr algn="l">
              <a:lnSpc>
                <a:spcPts val="6488"/>
              </a:lnSpc>
            </a:pPr>
            <a:r>
              <a:rPr lang="en-US" sz="3003">
                <a:solidFill>
                  <a:srgbClr val="FFFFFF"/>
                </a:solidFill>
                <a:latin typeface="Montserrat"/>
                <a:ea typeface="Montserrat"/>
                <a:cs typeface="Montserrat"/>
                <a:sym typeface="Montserrat"/>
              </a:rPr>
              <a:t>Exposições em formato de banca</a:t>
            </a:r>
            <a:r>
              <a:rPr lang="en-US" sz="3003" b="1">
                <a:solidFill>
                  <a:srgbClr val="FFFFFF"/>
                </a:solidFill>
                <a:latin typeface="Montserrat Bold"/>
                <a:ea typeface="Montserrat Bold"/>
                <a:cs typeface="Montserrat Bold"/>
                <a:sym typeface="Montserrat Bold"/>
              </a:rPr>
              <a:t>           </a:t>
            </a:r>
          </a:p>
          <a:p>
            <a:pPr algn="l">
              <a:lnSpc>
                <a:spcPts val="6488"/>
              </a:lnSpc>
            </a:pPr>
            <a:r>
              <a:rPr lang="en-US" sz="3003">
                <a:solidFill>
                  <a:srgbClr val="FFFFFF"/>
                </a:solidFill>
                <a:latin typeface="Montserrat"/>
                <a:ea typeface="Montserrat"/>
                <a:cs typeface="Montserrat"/>
                <a:sym typeface="Montserrat"/>
              </a:rPr>
              <a:t>Participantes </a:t>
            </a:r>
            <a:r>
              <a:rPr lang="en-US" sz="3003" b="1">
                <a:solidFill>
                  <a:srgbClr val="FFFFFF"/>
                </a:solidFill>
                <a:latin typeface="Montserrat Bold"/>
                <a:ea typeface="Montserrat Bold"/>
                <a:cs typeface="Montserrat Bold"/>
                <a:sym typeface="Montserrat Bold"/>
              </a:rPr>
              <a:t> </a:t>
            </a:r>
          </a:p>
        </p:txBody>
      </p:sp>
      <p:sp>
        <p:nvSpPr>
          <p:cNvPr id="19" name="TextBox 19"/>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20" name="TextBox 20"/>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21" name="TextBox 21"/>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22" name="TextBox 22"/>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23" name="TextBox 23"/>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24" name="TextBox 24"/>
          <p:cNvSpPr txBox="1"/>
          <p:nvPr/>
        </p:nvSpPr>
        <p:spPr>
          <a:xfrm>
            <a:off x="981075" y="3099271"/>
            <a:ext cx="1744826" cy="5424075"/>
          </a:xfrm>
          <a:prstGeom prst="rect">
            <a:avLst/>
          </a:prstGeom>
        </p:spPr>
        <p:txBody>
          <a:bodyPr lIns="0" tIns="0" rIns="0" bIns="0" rtlCol="0" anchor="t">
            <a:spAutoFit/>
          </a:bodyPr>
          <a:lstStyle/>
          <a:p>
            <a:pPr algn="l">
              <a:lnSpc>
                <a:spcPts val="6445"/>
              </a:lnSpc>
            </a:pPr>
            <a:r>
              <a:rPr lang="en-US" sz="4603" b="1">
                <a:solidFill>
                  <a:srgbClr val="FFFFFF"/>
                </a:solidFill>
                <a:latin typeface="Montserrat Bold"/>
                <a:ea typeface="Montserrat Bold"/>
                <a:cs typeface="Montserrat Bold"/>
                <a:sym typeface="Montserrat Bold"/>
              </a:rPr>
              <a:t>   94 </a:t>
            </a:r>
          </a:p>
          <a:p>
            <a:pPr algn="l">
              <a:lnSpc>
                <a:spcPts val="6445"/>
              </a:lnSpc>
            </a:pPr>
            <a:r>
              <a:rPr lang="en-US" sz="4603" b="1">
                <a:solidFill>
                  <a:srgbClr val="FFFFFF"/>
                </a:solidFill>
                <a:latin typeface="Montserrat Bold"/>
                <a:ea typeface="Montserrat Bold"/>
                <a:cs typeface="Montserrat Bold"/>
                <a:sym typeface="Montserrat Bold"/>
              </a:rPr>
              <a:t>   74 </a:t>
            </a:r>
          </a:p>
          <a:p>
            <a:pPr algn="l">
              <a:lnSpc>
                <a:spcPts val="6445"/>
              </a:lnSpc>
            </a:pPr>
            <a:r>
              <a:rPr lang="en-US" sz="4603" b="1">
                <a:solidFill>
                  <a:srgbClr val="FFFFFF"/>
                </a:solidFill>
                <a:latin typeface="Montserrat Bold"/>
                <a:ea typeface="Montserrat Bold"/>
                <a:cs typeface="Montserrat Bold"/>
                <a:sym typeface="Montserrat Bold"/>
              </a:rPr>
              <a:t>    8   </a:t>
            </a:r>
          </a:p>
          <a:p>
            <a:pPr algn="l">
              <a:lnSpc>
                <a:spcPts val="6445"/>
              </a:lnSpc>
            </a:pPr>
            <a:r>
              <a:rPr lang="en-US" sz="4603" b="1">
                <a:solidFill>
                  <a:srgbClr val="FFFFFF"/>
                </a:solidFill>
                <a:latin typeface="Montserrat Bold"/>
                <a:ea typeface="Montserrat Bold"/>
                <a:cs typeface="Montserrat Bold"/>
                <a:sym typeface="Montserrat Bold"/>
              </a:rPr>
              <a:t>    6           </a:t>
            </a:r>
          </a:p>
          <a:p>
            <a:pPr algn="l">
              <a:lnSpc>
                <a:spcPts val="6445"/>
              </a:lnSpc>
            </a:pPr>
            <a:r>
              <a:rPr lang="en-US" sz="4603" b="1">
                <a:solidFill>
                  <a:srgbClr val="FFFFFF"/>
                </a:solidFill>
                <a:latin typeface="Montserrat Bold"/>
                <a:ea typeface="Montserrat Bold"/>
                <a:cs typeface="Montserrat Bold"/>
                <a:sym typeface="Montserrat Bold"/>
              </a:rPr>
              <a:t>    7       </a:t>
            </a:r>
          </a:p>
          <a:p>
            <a:pPr algn="l">
              <a:lnSpc>
                <a:spcPts val="6445"/>
              </a:lnSpc>
            </a:pPr>
            <a:r>
              <a:rPr lang="en-US" sz="4603" b="1">
                <a:solidFill>
                  <a:srgbClr val="FFFFFF"/>
                </a:solidFill>
                <a:latin typeface="Montserrat Bold"/>
                <a:ea typeface="Montserrat Bold"/>
                <a:cs typeface="Montserrat Bold"/>
                <a:sym typeface="Montserrat Bold"/>
              </a:rPr>
              <a:t>+250</a:t>
            </a:r>
            <a:r>
              <a:rPr lang="en-US" sz="4603">
                <a:solidFill>
                  <a:srgbClr val="FFFFFF"/>
                </a:solidFill>
                <a:latin typeface="Montserrat"/>
                <a:ea typeface="Montserrat"/>
                <a:cs typeface="Montserrat"/>
                <a:sym typeface="Montserrat"/>
              </a:rPr>
              <a:t> </a:t>
            </a:r>
          </a:p>
          <a:p>
            <a:pPr algn="l">
              <a:lnSpc>
                <a:spcPts val="4625"/>
              </a:lnSpc>
            </a:pPr>
            <a:endParaRPr lang="en-US" sz="4603">
              <a:solidFill>
                <a:srgbClr val="FFFFFF"/>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13892277" y="605043"/>
            <a:ext cx="1919429" cy="566532"/>
            <a:chOff x="0" y="0"/>
            <a:chExt cx="505529" cy="149210"/>
          </a:xfrm>
        </p:grpSpPr>
        <p:sp>
          <p:nvSpPr>
            <p:cNvPr id="3" name="Freeform 3"/>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4" name="TextBox 4"/>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grpSp>
        <p:nvGrpSpPr>
          <p:cNvPr id="6" name="Group 6"/>
          <p:cNvGrpSpPr/>
          <p:nvPr/>
        </p:nvGrpSpPr>
        <p:grpSpPr>
          <a:xfrm>
            <a:off x="-626285" y="8221570"/>
            <a:ext cx="19605433" cy="1245591"/>
            <a:chOff x="0" y="0"/>
            <a:chExt cx="5163571" cy="328057"/>
          </a:xfrm>
        </p:grpSpPr>
        <p:sp>
          <p:nvSpPr>
            <p:cNvPr id="7" name="Freeform 7"/>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8" name="TextBox 8"/>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9" name="Group 9"/>
          <p:cNvGrpSpPr/>
          <p:nvPr/>
        </p:nvGrpSpPr>
        <p:grpSpPr>
          <a:xfrm>
            <a:off x="-626285" y="9343476"/>
            <a:ext cx="19605433" cy="1245591"/>
            <a:chOff x="0" y="0"/>
            <a:chExt cx="5163571" cy="328057"/>
          </a:xfrm>
        </p:grpSpPr>
        <p:sp>
          <p:nvSpPr>
            <p:cNvPr id="10" name="Freeform 10"/>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11" name="TextBox 11"/>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12" name="Freeform 12"/>
          <p:cNvSpPr/>
          <p:nvPr/>
        </p:nvSpPr>
        <p:spPr>
          <a:xfrm rot="-773654">
            <a:off x="14550040" y="7998172"/>
            <a:ext cx="3594450" cy="1692387"/>
          </a:xfrm>
          <a:custGeom>
            <a:avLst/>
            <a:gdLst/>
            <a:ahLst/>
            <a:cxnLst/>
            <a:rect l="l" t="t" r="r" b="b"/>
            <a:pathLst>
              <a:path w="3594450" h="1692387">
                <a:moveTo>
                  <a:pt x="0" y="0"/>
                </a:moveTo>
                <a:lnTo>
                  <a:pt x="3594450" y="0"/>
                </a:lnTo>
                <a:lnTo>
                  <a:pt x="3594450" y="1692387"/>
                </a:lnTo>
                <a:lnTo>
                  <a:pt x="0" y="1692387"/>
                </a:lnTo>
                <a:lnTo>
                  <a:pt x="0" y="0"/>
                </a:lnTo>
                <a:close/>
              </a:path>
            </a:pathLst>
          </a:custGeom>
          <a:blipFill>
            <a:blip r:embed="rId3"/>
            <a:stretch>
              <a:fillRect/>
            </a:stretch>
          </a:blipFill>
        </p:spPr>
        <p:txBody>
          <a:bodyPr/>
          <a:lstStyle/>
          <a:p>
            <a:endParaRPr lang="pt-PT"/>
          </a:p>
        </p:txBody>
      </p:sp>
      <p:sp>
        <p:nvSpPr>
          <p:cNvPr id="13" name="Freeform 13"/>
          <p:cNvSpPr/>
          <p:nvPr/>
        </p:nvSpPr>
        <p:spPr>
          <a:xfrm>
            <a:off x="1321328" y="2921948"/>
            <a:ext cx="9363455" cy="3733780"/>
          </a:xfrm>
          <a:custGeom>
            <a:avLst/>
            <a:gdLst/>
            <a:ahLst/>
            <a:cxnLst/>
            <a:rect l="l" t="t" r="r" b="b"/>
            <a:pathLst>
              <a:path w="9363455" h="3733780">
                <a:moveTo>
                  <a:pt x="0" y="0"/>
                </a:moveTo>
                <a:lnTo>
                  <a:pt x="9363455" y="0"/>
                </a:lnTo>
                <a:lnTo>
                  <a:pt x="9363455" y="3733780"/>
                </a:lnTo>
                <a:lnTo>
                  <a:pt x="0" y="3733780"/>
                </a:lnTo>
                <a:lnTo>
                  <a:pt x="0" y="0"/>
                </a:lnTo>
                <a:close/>
              </a:path>
            </a:pathLst>
          </a:custGeom>
          <a:blipFill>
            <a:blip r:embed="rId4"/>
            <a:stretch>
              <a:fillRect l="-22212" t="-9131" r="-21054"/>
            </a:stretch>
          </a:blipFill>
        </p:spPr>
        <p:txBody>
          <a:bodyPr/>
          <a:lstStyle/>
          <a:p>
            <a:endParaRPr lang="pt-PT"/>
          </a:p>
        </p:txBody>
      </p:sp>
      <p:sp>
        <p:nvSpPr>
          <p:cNvPr id="14" name="TextBox 14"/>
          <p:cNvSpPr txBox="1"/>
          <p:nvPr/>
        </p:nvSpPr>
        <p:spPr>
          <a:xfrm>
            <a:off x="11559764" y="2723410"/>
            <a:ext cx="6262932" cy="932612"/>
          </a:xfrm>
          <a:prstGeom prst="rect">
            <a:avLst/>
          </a:prstGeom>
        </p:spPr>
        <p:txBody>
          <a:bodyPr lIns="0" tIns="0" rIns="0" bIns="0" rtlCol="0" anchor="t">
            <a:spAutoFit/>
          </a:bodyPr>
          <a:lstStyle/>
          <a:p>
            <a:pPr marL="0" lvl="0" indent="0" algn="ctr">
              <a:lnSpc>
                <a:spcPts val="7257"/>
              </a:lnSpc>
            </a:pPr>
            <a:r>
              <a:rPr lang="en-US" sz="6480" b="1" spc="12">
                <a:solidFill>
                  <a:srgbClr val="FFFFFF"/>
                </a:solidFill>
                <a:latin typeface="Montserrat Bold"/>
                <a:ea typeface="Montserrat Bold"/>
                <a:cs typeface="Montserrat Bold"/>
                <a:sym typeface="Montserrat Bold"/>
              </a:rPr>
              <a:t>INQUÉRITO</a:t>
            </a:r>
          </a:p>
        </p:txBody>
      </p:sp>
      <p:sp>
        <p:nvSpPr>
          <p:cNvPr id="15" name="TextBox 15"/>
          <p:cNvSpPr txBox="1"/>
          <p:nvPr/>
        </p:nvSpPr>
        <p:spPr>
          <a:xfrm>
            <a:off x="13588650" y="4295673"/>
            <a:ext cx="7859155" cy="719629"/>
          </a:xfrm>
          <a:prstGeom prst="rect">
            <a:avLst/>
          </a:prstGeom>
        </p:spPr>
        <p:txBody>
          <a:bodyPr lIns="0" tIns="0" rIns="0" bIns="0" rtlCol="0" anchor="t">
            <a:spAutoFit/>
          </a:bodyPr>
          <a:lstStyle/>
          <a:p>
            <a:pPr algn="l">
              <a:lnSpc>
                <a:spcPts val="6488"/>
              </a:lnSpc>
            </a:pPr>
            <a:r>
              <a:rPr lang="en-US" sz="3003">
                <a:solidFill>
                  <a:srgbClr val="FFFFFF"/>
                </a:solidFill>
                <a:latin typeface="Montserrat"/>
                <a:ea typeface="Montserrat"/>
                <a:cs typeface="Montserrat"/>
                <a:sym typeface="Montserrat"/>
              </a:rPr>
              <a:t>Questões</a:t>
            </a:r>
          </a:p>
        </p:txBody>
      </p:sp>
      <p:sp>
        <p:nvSpPr>
          <p:cNvPr id="16" name="TextBox 16"/>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7" name="TextBox 17"/>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8" name="TextBox 18"/>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9" name="TextBox 19"/>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20" name="TextBox 20"/>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21" name="TextBox 21"/>
          <p:cNvSpPr txBox="1"/>
          <p:nvPr/>
        </p:nvSpPr>
        <p:spPr>
          <a:xfrm>
            <a:off x="12253605" y="4356720"/>
            <a:ext cx="1744826" cy="778510"/>
          </a:xfrm>
          <a:prstGeom prst="rect">
            <a:avLst/>
          </a:prstGeom>
        </p:spPr>
        <p:txBody>
          <a:bodyPr lIns="0" tIns="0" rIns="0" bIns="0" rtlCol="0" anchor="t">
            <a:spAutoFit/>
          </a:bodyPr>
          <a:lstStyle/>
          <a:p>
            <a:pPr algn="l">
              <a:lnSpc>
                <a:spcPts val="6439"/>
              </a:lnSpc>
            </a:pPr>
            <a:r>
              <a:rPr lang="en-US" sz="4599" b="1">
                <a:solidFill>
                  <a:srgbClr val="FFFFFF"/>
                </a:solidFill>
                <a:latin typeface="Montserrat Bold"/>
                <a:ea typeface="Montserrat Bold"/>
                <a:cs typeface="Montserrat Bold"/>
                <a:sym typeface="Montserrat Bold"/>
              </a:rPr>
              <a:t>  9</a:t>
            </a:r>
          </a:p>
        </p:txBody>
      </p:sp>
      <p:sp>
        <p:nvSpPr>
          <p:cNvPr id="22" name="TextBox 22"/>
          <p:cNvSpPr txBox="1"/>
          <p:nvPr/>
        </p:nvSpPr>
        <p:spPr>
          <a:xfrm>
            <a:off x="13588650" y="6012573"/>
            <a:ext cx="7859155" cy="719629"/>
          </a:xfrm>
          <a:prstGeom prst="rect">
            <a:avLst/>
          </a:prstGeom>
        </p:spPr>
        <p:txBody>
          <a:bodyPr lIns="0" tIns="0" rIns="0" bIns="0" rtlCol="0" anchor="t">
            <a:spAutoFit/>
          </a:bodyPr>
          <a:lstStyle/>
          <a:p>
            <a:pPr algn="l">
              <a:lnSpc>
                <a:spcPts val="6488"/>
              </a:lnSpc>
            </a:pPr>
            <a:r>
              <a:rPr lang="en-US" sz="3003">
                <a:solidFill>
                  <a:srgbClr val="FFFFFF"/>
                </a:solidFill>
                <a:latin typeface="Montserrat"/>
                <a:ea typeface="Montserrat"/>
                <a:cs typeface="Montserrat"/>
                <a:sym typeface="Montserrat"/>
              </a:rPr>
              <a:t>Respostas</a:t>
            </a:r>
          </a:p>
        </p:txBody>
      </p:sp>
      <p:sp>
        <p:nvSpPr>
          <p:cNvPr id="23" name="TextBox 23"/>
          <p:cNvSpPr txBox="1"/>
          <p:nvPr/>
        </p:nvSpPr>
        <p:spPr>
          <a:xfrm>
            <a:off x="12253605" y="6073620"/>
            <a:ext cx="1744826" cy="778510"/>
          </a:xfrm>
          <a:prstGeom prst="rect">
            <a:avLst/>
          </a:prstGeom>
        </p:spPr>
        <p:txBody>
          <a:bodyPr lIns="0" tIns="0" rIns="0" bIns="0" rtlCol="0" anchor="t">
            <a:spAutoFit/>
          </a:bodyPr>
          <a:lstStyle/>
          <a:p>
            <a:pPr algn="l">
              <a:lnSpc>
                <a:spcPts val="6439"/>
              </a:lnSpc>
            </a:pPr>
            <a:r>
              <a:rPr lang="en-US" sz="4599" b="1">
                <a:solidFill>
                  <a:srgbClr val="FFFFFF"/>
                </a:solidFill>
                <a:latin typeface="Montserrat Bold"/>
                <a:ea typeface="Montserrat Bold"/>
                <a:cs typeface="Montserrat Bold"/>
                <a:sym typeface="Montserrat Bold"/>
              </a:rPr>
              <a:t>100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sp>
        <p:nvSpPr>
          <p:cNvPr id="2" name="Freeform 2"/>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grpSp>
        <p:nvGrpSpPr>
          <p:cNvPr id="3" name="Group 3"/>
          <p:cNvGrpSpPr/>
          <p:nvPr/>
        </p:nvGrpSpPr>
        <p:grpSpPr>
          <a:xfrm>
            <a:off x="13892277" y="605043"/>
            <a:ext cx="1919429" cy="566532"/>
            <a:chOff x="0" y="0"/>
            <a:chExt cx="505529" cy="149210"/>
          </a:xfrm>
        </p:grpSpPr>
        <p:sp>
          <p:nvSpPr>
            <p:cNvPr id="4" name="Freeform 4"/>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5" name="TextBox 5"/>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792427" y="4839738"/>
            <a:ext cx="294237" cy="29423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grpSp>
        <p:nvGrpSpPr>
          <p:cNvPr id="9" name="Group 9"/>
          <p:cNvGrpSpPr/>
          <p:nvPr/>
        </p:nvGrpSpPr>
        <p:grpSpPr>
          <a:xfrm>
            <a:off x="877451" y="5306889"/>
            <a:ext cx="294237" cy="29423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grpSp>
        <p:nvGrpSpPr>
          <p:cNvPr id="12" name="Group 12"/>
          <p:cNvGrpSpPr/>
          <p:nvPr/>
        </p:nvGrpSpPr>
        <p:grpSpPr>
          <a:xfrm>
            <a:off x="877451" y="7392439"/>
            <a:ext cx="294237" cy="29423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grpSp>
        <p:nvGrpSpPr>
          <p:cNvPr id="15" name="Group 15"/>
          <p:cNvGrpSpPr/>
          <p:nvPr/>
        </p:nvGrpSpPr>
        <p:grpSpPr>
          <a:xfrm>
            <a:off x="877451" y="8202163"/>
            <a:ext cx="294237" cy="29423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sp>
        <p:nvSpPr>
          <p:cNvPr id="18" name="Freeform 18"/>
          <p:cNvSpPr/>
          <p:nvPr/>
        </p:nvSpPr>
        <p:spPr>
          <a:xfrm>
            <a:off x="15676710" y="7475154"/>
            <a:ext cx="755232" cy="1318223"/>
          </a:xfrm>
          <a:custGeom>
            <a:avLst/>
            <a:gdLst/>
            <a:ahLst/>
            <a:cxnLst/>
            <a:rect l="l" t="t" r="r" b="b"/>
            <a:pathLst>
              <a:path w="755232" h="1318223">
                <a:moveTo>
                  <a:pt x="0" y="0"/>
                </a:moveTo>
                <a:lnTo>
                  <a:pt x="755231" y="0"/>
                </a:lnTo>
                <a:lnTo>
                  <a:pt x="755231" y="1318222"/>
                </a:lnTo>
                <a:lnTo>
                  <a:pt x="0" y="1318222"/>
                </a:lnTo>
                <a:lnTo>
                  <a:pt x="0" y="0"/>
                </a:lnTo>
                <a:close/>
              </a:path>
            </a:pathLst>
          </a:custGeom>
          <a:blipFill>
            <a:blip r:embed="rId3"/>
            <a:stretch>
              <a:fillRect/>
            </a:stretch>
          </a:blipFill>
        </p:spPr>
        <p:txBody>
          <a:bodyPr/>
          <a:lstStyle/>
          <a:p>
            <a:endParaRPr lang="pt-PT"/>
          </a:p>
        </p:txBody>
      </p:sp>
      <p:sp>
        <p:nvSpPr>
          <p:cNvPr id="19" name="TextBox 19"/>
          <p:cNvSpPr txBox="1"/>
          <p:nvPr/>
        </p:nvSpPr>
        <p:spPr>
          <a:xfrm>
            <a:off x="1477316" y="4128617"/>
            <a:ext cx="8570333" cy="5734051"/>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Biólogo</a:t>
            </a:r>
          </a:p>
          <a:p>
            <a:pPr algn="just">
              <a:lnSpc>
                <a:spcPts val="4199"/>
              </a:lnSpc>
            </a:pPr>
            <a:r>
              <a:rPr lang="en-US" sz="2999">
                <a:solidFill>
                  <a:srgbClr val="FFFFFF"/>
                </a:solidFill>
                <a:latin typeface="Montserrat"/>
                <a:ea typeface="Montserrat"/>
                <a:cs typeface="Montserrat"/>
                <a:sym typeface="Montserrat"/>
              </a:rPr>
              <a:t>Colaborador de centro de ciência</a:t>
            </a:r>
          </a:p>
          <a:p>
            <a:pPr algn="just">
              <a:lnSpc>
                <a:spcPts val="4199"/>
              </a:lnSpc>
            </a:pPr>
            <a:r>
              <a:rPr lang="en-US" sz="2999" b="1">
                <a:solidFill>
                  <a:srgbClr val="FFFFFF"/>
                </a:solidFill>
                <a:latin typeface="Montserrat Bold"/>
                <a:ea typeface="Montserrat Bold"/>
                <a:cs typeface="Montserrat Bold"/>
                <a:sym typeface="Montserrat Bold"/>
              </a:rPr>
              <a:t>Comunicador de ciência</a:t>
            </a:r>
          </a:p>
          <a:p>
            <a:pPr algn="just">
              <a:lnSpc>
                <a:spcPts val="4199"/>
              </a:lnSpc>
            </a:pPr>
            <a:r>
              <a:rPr lang="en-US" sz="2999">
                <a:solidFill>
                  <a:srgbClr val="FFFFFF"/>
                </a:solidFill>
                <a:latin typeface="Montserrat"/>
                <a:ea typeface="Montserrat"/>
                <a:cs typeface="Montserrat"/>
                <a:sym typeface="Montserrat"/>
              </a:rPr>
              <a:t>Empresário</a:t>
            </a:r>
          </a:p>
          <a:p>
            <a:pPr algn="just">
              <a:lnSpc>
                <a:spcPts val="4199"/>
              </a:lnSpc>
            </a:pPr>
            <a:r>
              <a:rPr lang="en-US" sz="2999">
                <a:solidFill>
                  <a:srgbClr val="FFFFFF"/>
                </a:solidFill>
                <a:latin typeface="Montserrat"/>
                <a:ea typeface="Montserrat"/>
                <a:cs typeface="Montserrat"/>
                <a:sym typeface="Montserrat"/>
              </a:rPr>
              <a:t>Estudante de ensino básico</a:t>
            </a:r>
          </a:p>
          <a:p>
            <a:pPr algn="just">
              <a:lnSpc>
                <a:spcPts val="4199"/>
              </a:lnSpc>
            </a:pPr>
            <a:r>
              <a:rPr lang="en-US" sz="2999">
                <a:solidFill>
                  <a:srgbClr val="FFFFFF"/>
                </a:solidFill>
                <a:latin typeface="Montserrat"/>
                <a:ea typeface="Montserrat"/>
                <a:cs typeface="Montserrat"/>
                <a:sym typeface="Montserrat"/>
              </a:rPr>
              <a:t>Estudante de ensino superior</a:t>
            </a:r>
          </a:p>
          <a:p>
            <a:pPr algn="just">
              <a:lnSpc>
                <a:spcPts val="4199"/>
              </a:lnSpc>
            </a:pPr>
            <a:r>
              <a:rPr lang="en-US" sz="2999" b="1">
                <a:solidFill>
                  <a:srgbClr val="FFFFFF"/>
                </a:solidFill>
                <a:latin typeface="Montserrat Bold"/>
                <a:ea typeface="Montserrat Bold"/>
                <a:cs typeface="Montserrat Bold"/>
                <a:sym typeface="Montserrat Bold"/>
              </a:rPr>
              <a:t>Investigador</a:t>
            </a:r>
          </a:p>
          <a:p>
            <a:pPr algn="just">
              <a:lnSpc>
                <a:spcPts val="4199"/>
              </a:lnSpc>
            </a:pPr>
            <a:r>
              <a:rPr lang="en-US" sz="2999" b="1">
                <a:solidFill>
                  <a:srgbClr val="FFFFFF"/>
                </a:solidFill>
                <a:latin typeface="Montserrat Bold"/>
                <a:ea typeface="Montserrat Bold"/>
                <a:cs typeface="Montserrat Bold"/>
                <a:sym typeface="Montserrat Bold"/>
              </a:rPr>
              <a:t>Professor universitário</a:t>
            </a:r>
          </a:p>
          <a:p>
            <a:pPr algn="just">
              <a:lnSpc>
                <a:spcPts val="4199"/>
              </a:lnSpc>
            </a:pPr>
            <a:r>
              <a:rPr lang="en-US" sz="2999" b="1">
                <a:solidFill>
                  <a:srgbClr val="FFFFFF"/>
                </a:solidFill>
                <a:latin typeface="Montserrat Bold"/>
                <a:ea typeface="Montserrat Bold"/>
                <a:cs typeface="Montserrat Bold"/>
                <a:sym typeface="Montserrat Bold"/>
              </a:rPr>
              <a:t>Professor de ensino básico </a:t>
            </a:r>
            <a:r>
              <a:rPr lang="en-US" sz="2999">
                <a:solidFill>
                  <a:srgbClr val="FFFFFF"/>
                </a:solidFill>
                <a:latin typeface="Montserrat"/>
                <a:ea typeface="Montserrat"/>
                <a:cs typeface="Montserrat"/>
                <a:sym typeface="Montserrat"/>
              </a:rPr>
              <a:t>   </a:t>
            </a:r>
          </a:p>
          <a:p>
            <a:pPr algn="just">
              <a:lnSpc>
                <a:spcPts val="4199"/>
              </a:lnSpc>
            </a:pPr>
            <a:r>
              <a:rPr lang="en-US" sz="2999">
                <a:solidFill>
                  <a:srgbClr val="FFFFFF"/>
                </a:solidFill>
                <a:latin typeface="Montserrat"/>
                <a:ea typeface="Montserrat"/>
                <a:cs typeface="Montserrat"/>
                <a:sym typeface="Montserrat"/>
              </a:rPr>
              <a:t>Outro    </a:t>
            </a:r>
          </a:p>
          <a:p>
            <a:pPr algn="just">
              <a:lnSpc>
                <a:spcPts val="4199"/>
              </a:lnSpc>
            </a:pPr>
            <a:endParaRPr lang="en-US" sz="2999">
              <a:solidFill>
                <a:srgbClr val="FFFFFF"/>
              </a:solidFill>
              <a:latin typeface="Montserrat"/>
              <a:ea typeface="Montserrat"/>
              <a:cs typeface="Montserrat"/>
              <a:sym typeface="Montserrat"/>
            </a:endParaRPr>
          </a:p>
        </p:txBody>
      </p:sp>
      <p:sp>
        <p:nvSpPr>
          <p:cNvPr id="20" name="TextBox 20"/>
          <p:cNvSpPr txBox="1"/>
          <p:nvPr/>
        </p:nvSpPr>
        <p:spPr>
          <a:xfrm>
            <a:off x="1477316" y="1756234"/>
            <a:ext cx="7648843" cy="932612"/>
          </a:xfrm>
          <a:prstGeom prst="rect">
            <a:avLst/>
          </a:prstGeom>
        </p:spPr>
        <p:txBody>
          <a:bodyPr lIns="0" tIns="0" rIns="0" bIns="0" rtlCol="0" anchor="t">
            <a:spAutoFit/>
          </a:bodyPr>
          <a:lstStyle/>
          <a:p>
            <a:pPr marL="0" lvl="0" indent="0" algn="l">
              <a:lnSpc>
                <a:spcPts val="7257"/>
              </a:lnSpc>
            </a:pPr>
            <a:r>
              <a:rPr lang="en-US" sz="6480" b="1" spc="12">
                <a:solidFill>
                  <a:srgbClr val="FFFFFF"/>
                </a:solidFill>
                <a:latin typeface="Montserrat Bold"/>
                <a:ea typeface="Montserrat Bold"/>
                <a:cs typeface="Montserrat Bold"/>
                <a:sym typeface="Montserrat Bold"/>
              </a:rPr>
              <a:t>PÚBLICO</a:t>
            </a:r>
          </a:p>
        </p:txBody>
      </p:sp>
      <p:sp>
        <p:nvSpPr>
          <p:cNvPr id="21" name="TextBox 21"/>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22" name="TextBox 22"/>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23" name="TextBox 23"/>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24" name="TextBox 24"/>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25" name="TextBox 25"/>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26" name="TextBox 26"/>
          <p:cNvSpPr txBox="1"/>
          <p:nvPr/>
        </p:nvSpPr>
        <p:spPr>
          <a:xfrm>
            <a:off x="1477316" y="3228865"/>
            <a:ext cx="7648843" cy="594952"/>
          </a:xfrm>
          <a:prstGeom prst="rect">
            <a:avLst/>
          </a:prstGeom>
        </p:spPr>
        <p:txBody>
          <a:bodyPr lIns="0" tIns="0" rIns="0" bIns="0" rtlCol="0" anchor="t">
            <a:spAutoFit/>
          </a:bodyPr>
          <a:lstStyle/>
          <a:p>
            <a:pPr marL="0" lvl="0" indent="0" algn="l">
              <a:lnSpc>
                <a:spcPts val="4685"/>
              </a:lnSpc>
            </a:pPr>
            <a:r>
              <a:rPr lang="en-US" sz="4183" spc="8">
                <a:solidFill>
                  <a:srgbClr val="FFFFFF"/>
                </a:solidFill>
                <a:latin typeface="Montserrat"/>
                <a:ea typeface="Montserrat"/>
                <a:cs typeface="Montserrat"/>
                <a:sym typeface="Montserrat"/>
              </a:rPr>
              <a:t>PROFISSÃO</a:t>
            </a:r>
          </a:p>
        </p:txBody>
      </p:sp>
      <p:sp>
        <p:nvSpPr>
          <p:cNvPr id="27" name="TextBox 27"/>
          <p:cNvSpPr txBox="1"/>
          <p:nvPr/>
        </p:nvSpPr>
        <p:spPr>
          <a:xfrm>
            <a:off x="10314349" y="3228865"/>
            <a:ext cx="7648843" cy="1185502"/>
          </a:xfrm>
          <a:prstGeom prst="rect">
            <a:avLst/>
          </a:prstGeom>
        </p:spPr>
        <p:txBody>
          <a:bodyPr lIns="0" tIns="0" rIns="0" bIns="0" rtlCol="0" anchor="t">
            <a:spAutoFit/>
          </a:bodyPr>
          <a:lstStyle/>
          <a:p>
            <a:pPr marL="0" lvl="0" indent="0" algn="l">
              <a:lnSpc>
                <a:spcPts val="4685"/>
              </a:lnSpc>
            </a:pPr>
            <a:r>
              <a:rPr lang="en-US" sz="4183" spc="8">
                <a:solidFill>
                  <a:srgbClr val="FFFFFF"/>
                </a:solidFill>
                <a:latin typeface="Montserrat"/>
                <a:ea typeface="Montserrat"/>
                <a:cs typeface="Montserrat"/>
                <a:sym typeface="Montserrat"/>
              </a:rPr>
              <a:t>PARTICIPAÇÃO NA CONFERÊNCIA</a:t>
            </a:r>
          </a:p>
        </p:txBody>
      </p:sp>
      <p:sp>
        <p:nvSpPr>
          <p:cNvPr id="28" name="TextBox 28"/>
          <p:cNvSpPr txBox="1"/>
          <p:nvPr/>
        </p:nvSpPr>
        <p:spPr>
          <a:xfrm>
            <a:off x="10314349" y="4731308"/>
            <a:ext cx="7296894" cy="2590801"/>
          </a:xfrm>
          <a:prstGeom prst="rect">
            <a:avLst/>
          </a:prstGeom>
        </p:spPr>
        <p:txBody>
          <a:bodyPr lIns="0" tIns="0" rIns="0" bIns="0" rtlCol="0" anchor="t">
            <a:spAutoFit/>
          </a:bodyPr>
          <a:lstStyle/>
          <a:p>
            <a:pPr algn="just">
              <a:lnSpc>
                <a:spcPts val="4199"/>
              </a:lnSpc>
            </a:pPr>
            <a:r>
              <a:rPr lang="en-US" sz="2999" b="1">
                <a:solidFill>
                  <a:srgbClr val="FFFFFF"/>
                </a:solidFill>
                <a:latin typeface="Montserrat Bold"/>
                <a:ea typeface="Montserrat Bold"/>
                <a:cs typeface="Montserrat Bold"/>
                <a:sym typeface="Montserrat Bold"/>
              </a:rPr>
              <a:t>Público</a:t>
            </a:r>
          </a:p>
          <a:p>
            <a:pPr algn="just">
              <a:lnSpc>
                <a:spcPts val="4199"/>
              </a:lnSpc>
            </a:pPr>
            <a:r>
              <a:rPr lang="en-US" sz="2999">
                <a:solidFill>
                  <a:srgbClr val="FFFFFF"/>
                </a:solidFill>
                <a:latin typeface="Montserrat"/>
                <a:ea typeface="Montserrat"/>
                <a:cs typeface="Montserrat"/>
                <a:sym typeface="Montserrat"/>
              </a:rPr>
              <a:t>Participante em banca</a:t>
            </a:r>
          </a:p>
          <a:p>
            <a:pPr algn="just">
              <a:lnSpc>
                <a:spcPts val="4199"/>
              </a:lnSpc>
            </a:pPr>
            <a:r>
              <a:rPr lang="en-US" sz="2999">
                <a:solidFill>
                  <a:srgbClr val="FFFFFF"/>
                </a:solidFill>
                <a:latin typeface="Montserrat"/>
                <a:ea typeface="Montserrat"/>
                <a:cs typeface="Montserrat"/>
                <a:sym typeface="Montserrat"/>
              </a:rPr>
              <a:t>Orador</a:t>
            </a:r>
          </a:p>
          <a:p>
            <a:pPr algn="just">
              <a:lnSpc>
                <a:spcPts val="4199"/>
              </a:lnSpc>
            </a:pPr>
            <a:r>
              <a:rPr lang="en-US" sz="2999">
                <a:solidFill>
                  <a:srgbClr val="FFFFFF"/>
                </a:solidFill>
                <a:latin typeface="Montserrat"/>
                <a:ea typeface="Montserrat"/>
                <a:cs typeface="Montserrat"/>
                <a:sym typeface="Montserrat"/>
              </a:rPr>
              <a:t>Dinamizador de Workshop</a:t>
            </a:r>
          </a:p>
          <a:p>
            <a:pPr algn="just">
              <a:lnSpc>
                <a:spcPts val="4199"/>
              </a:lnSpc>
            </a:pPr>
            <a:endParaRPr lang="en-US" sz="2999">
              <a:solidFill>
                <a:srgbClr val="FFFFFF"/>
              </a:solidFill>
              <a:latin typeface="Montserrat"/>
              <a:ea typeface="Montserrat"/>
              <a:cs typeface="Montserrat"/>
              <a:sym typeface="Montserrat"/>
            </a:endParaRPr>
          </a:p>
        </p:txBody>
      </p:sp>
      <p:sp>
        <p:nvSpPr>
          <p:cNvPr id="29" name="Freeform 29"/>
          <p:cNvSpPr/>
          <p:nvPr/>
        </p:nvSpPr>
        <p:spPr>
          <a:xfrm>
            <a:off x="15155918" y="8499140"/>
            <a:ext cx="520792" cy="909018"/>
          </a:xfrm>
          <a:custGeom>
            <a:avLst/>
            <a:gdLst/>
            <a:ahLst/>
            <a:cxnLst/>
            <a:rect l="l" t="t" r="r" b="b"/>
            <a:pathLst>
              <a:path w="520792" h="909018">
                <a:moveTo>
                  <a:pt x="0" y="0"/>
                </a:moveTo>
                <a:lnTo>
                  <a:pt x="520792" y="0"/>
                </a:lnTo>
                <a:lnTo>
                  <a:pt x="520792" y="909018"/>
                </a:lnTo>
                <a:lnTo>
                  <a:pt x="0" y="909018"/>
                </a:lnTo>
                <a:lnTo>
                  <a:pt x="0" y="0"/>
                </a:lnTo>
                <a:close/>
              </a:path>
            </a:pathLst>
          </a:custGeom>
          <a:blipFill>
            <a:blip r:embed="rId3"/>
            <a:stretch>
              <a:fillRect/>
            </a:stretch>
          </a:blipFill>
        </p:spPr>
        <p:txBody>
          <a:bodyPr/>
          <a:lstStyle/>
          <a:p>
            <a:endParaRPr lang="pt-PT"/>
          </a:p>
        </p:txBody>
      </p:sp>
      <p:sp>
        <p:nvSpPr>
          <p:cNvPr id="30" name="Freeform 30"/>
          <p:cNvSpPr/>
          <p:nvPr/>
        </p:nvSpPr>
        <p:spPr>
          <a:xfrm>
            <a:off x="15946702" y="8953649"/>
            <a:ext cx="520792" cy="909018"/>
          </a:xfrm>
          <a:custGeom>
            <a:avLst/>
            <a:gdLst/>
            <a:ahLst/>
            <a:cxnLst/>
            <a:rect l="l" t="t" r="r" b="b"/>
            <a:pathLst>
              <a:path w="520792" h="909018">
                <a:moveTo>
                  <a:pt x="0" y="0"/>
                </a:moveTo>
                <a:lnTo>
                  <a:pt x="520792" y="0"/>
                </a:lnTo>
                <a:lnTo>
                  <a:pt x="520792" y="909018"/>
                </a:lnTo>
                <a:lnTo>
                  <a:pt x="0" y="909018"/>
                </a:lnTo>
                <a:lnTo>
                  <a:pt x="0" y="0"/>
                </a:lnTo>
                <a:close/>
              </a:path>
            </a:pathLst>
          </a:custGeom>
          <a:blipFill>
            <a:blip r:embed="rId3"/>
            <a:stretch>
              <a:fillRect/>
            </a:stretch>
          </a:blipFill>
        </p:spPr>
        <p:txBody>
          <a:bodyPr/>
          <a:lstStyle/>
          <a:p>
            <a:endParaRPr lang="pt-P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16939559" y="3478452"/>
            <a:ext cx="1365902" cy="7315096"/>
            <a:chOff x="0" y="0"/>
            <a:chExt cx="2561102" cy="13716000"/>
          </a:xfrm>
        </p:grpSpPr>
        <p:sp>
          <p:nvSpPr>
            <p:cNvPr id="3" name="Freeform 3"/>
            <p:cNvSpPr/>
            <p:nvPr/>
          </p:nvSpPr>
          <p:spPr>
            <a:xfrm>
              <a:off x="0" y="0"/>
              <a:ext cx="2561116" cy="13716000"/>
            </a:xfrm>
            <a:custGeom>
              <a:avLst/>
              <a:gdLst/>
              <a:ahLst/>
              <a:cxnLst/>
              <a:rect l="l" t="t" r="r" b="b"/>
              <a:pathLst>
                <a:path w="2561116" h="13716000">
                  <a:moveTo>
                    <a:pt x="0" y="0"/>
                  </a:moveTo>
                  <a:lnTo>
                    <a:pt x="2561116" y="0"/>
                  </a:lnTo>
                  <a:lnTo>
                    <a:pt x="2561116" y="13716000"/>
                  </a:lnTo>
                  <a:lnTo>
                    <a:pt x="0" y="13716000"/>
                  </a:lnTo>
                  <a:close/>
                </a:path>
              </a:pathLst>
            </a:custGeom>
            <a:solidFill>
              <a:srgbClr val="A6A6A6"/>
            </a:solidFill>
          </p:spPr>
          <p:txBody>
            <a:bodyPr/>
            <a:lstStyle/>
            <a:p>
              <a:endParaRPr lang="pt-PT"/>
            </a:p>
          </p:txBody>
        </p:sp>
      </p:grpSp>
      <p:sp>
        <p:nvSpPr>
          <p:cNvPr id="4" name="TextBox 4"/>
          <p:cNvSpPr txBox="1"/>
          <p:nvPr/>
        </p:nvSpPr>
        <p:spPr>
          <a:xfrm rot="-5400000">
            <a:off x="15931067" y="5428686"/>
            <a:ext cx="3828023" cy="368938"/>
          </a:xfrm>
          <a:prstGeom prst="rect">
            <a:avLst/>
          </a:prstGeom>
        </p:spPr>
        <p:txBody>
          <a:bodyPr lIns="0" tIns="0" rIns="0" bIns="0" rtlCol="0" anchor="t">
            <a:spAutoFit/>
          </a:bodyPr>
          <a:lstStyle/>
          <a:p>
            <a:pPr algn="r">
              <a:lnSpc>
                <a:spcPts val="2986"/>
              </a:lnSpc>
            </a:pPr>
            <a:r>
              <a:rPr lang="en-US" sz="2488" b="1">
                <a:solidFill>
                  <a:srgbClr val="FFFFFF"/>
                </a:solidFill>
                <a:latin typeface="Montserrat Bold"/>
                <a:ea typeface="Montserrat Bold"/>
                <a:cs typeface="Montserrat Bold"/>
                <a:sym typeface="Montserrat Bold"/>
              </a:rPr>
              <a:t>Comunicação Social</a:t>
            </a:r>
          </a:p>
        </p:txBody>
      </p:sp>
      <p:grpSp>
        <p:nvGrpSpPr>
          <p:cNvPr id="5" name="Group 5"/>
          <p:cNvGrpSpPr/>
          <p:nvPr/>
        </p:nvGrpSpPr>
        <p:grpSpPr>
          <a:xfrm>
            <a:off x="13320964" y="3478452"/>
            <a:ext cx="1810406" cy="7315096"/>
            <a:chOff x="0" y="0"/>
            <a:chExt cx="3394559" cy="13716000"/>
          </a:xfrm>
        </p:grpSpPr>
        <p:sp>
          <p:nvSpPr>
            <p:cNvPr id="6" name="Freeform 6"/>
            <p:cNvSpPr/>
            <p:nvPr/>
          </p:nvSpPr>
          <p:spPr>
            <a:xfrm>
              <a:off x="0" y="0"/>
              <a:ext cx="3394573" cy="13716000"/>
            </a:xfrm>
            <a:custGeom>
              <a:avLst/>
              <a:gdLst/>
              <a:ahLst/>
              <a:cxnLst/>
              <a:rect l="l" t="t" r="r" b="b"/>
              <a:pathLst>
                <a:path w="3394573" h="13716000">
                  <a:moveTo>
                    <a:pt x="0" y="0"/>
                  </a:moveTo>
                  <a:lnTo>
                    <a:pt x="3394573" y="0"/>
                  </a:lnTo>
                  <a:lnTo>
                    <a:pt x="3394573" y="13716000"/>
                  </a:lnTo>
                  <a:lnTo>
                    <a:pt x="0" y="13716000"/>
                  </a:lnTo>
                  <a:close/>
                </a:path>
              </a:pathLst>
            </a:custGeom>
            <a:solidFill>
              <a:srgbClr val="7E468A"/>
            </a:solidFill>
          </p:spPr>
          <p:txBody>
            <a:bodyPr/>
            <a:lstStyle/>
            <a:p>
              <a:endParaRPr lang="pt-PT"/>
            </a:p>
          </p:txBody>
        </p:sp>
      </p:grpSp>
      <p:grpSp>
        <p:nvGrpSpPr>
          <p:cNvPr id="7" name="Group 7"/>
          <p:cNvGrpSpPr/>
          <p:nvPr/>
        </p:nvGrpSpPr>
        <p:grpSpPr>
          <a:xfrm>
            <a:off x="15129153" y="3478452"/>
            <a:ext cx="1810406" cy="7315096"/>
            <a:chOff x="0" y="0"/>
            <a:chExt cx="3394559" cy="13716000"/>
          </a:xfrm>
        </p:grpSpPr>
        <p:sp>
          <p:nvSpPr>
            <p:cNvPr id="8" name="Freeform 8"/>
            <p:cNvSpPr/>
            <p:nvPr/>
          </p:nvSpPr>
          <p:spPr>
            <a:xfrm>
              <a:off x="0" y="0"/>
              <a:ext cx="3394573" cy="13716000"/>
            </a:xfrm>
            <a:custGeom>
              <a:avLst/>
              <a:gdLst/>
              <a:ahLst/>
              <a:cxnLst/>
              <a:rect l="l" t="t" r="r" b="b"/>
              <a:pathLst>
                <a:path w="3394573" h="13716000">
                  <a:moveTo>
                    <a:pt x="0" y="0"/>
                  </a:moveTo>
                  <a:lnTo>
                    <a:pt x="3394573" y="0"/>
                  </a:lnTo>
                  <a:lnTo>
                    <a:pt x="3394573" y="13716000"/>
                  </a:lnTo>
                  <a:lnTo>
                    <a:pt x="0" y="13716000"/>
                  </a:lnTo>
                  <a:close/>
                </a:path>
              </a:pathLst>
            </a:custGeom>
            <a:solidFill>
              <a:srgbClr val="635A92"/>
            </a:solidFill>
          </p:spPr>
          <p:txBody>
            <a:bodyPr/>
            <a:lstStyle/>
            <a:p>
              <a:endParaRPr lang="pt-PT"/>
            </a:p>
          </p:txBody>
        </p:sp>
      </p:grpSp>
      <p:sp>
        <p:nvSpPr>
          <p:cNvPr id="9" name="TextBox 9"/>
          <p:cNvSpPr txBox="1"/>
          <p:nvPr/>
        </p:nvSpPr>
        <p:spPr>
          <a:xfrm>
            <a:off x="15300778" y="8646225"/>
            <a:ext cx="1511869" cy="665689"/>
          </a:xfrm>
          <a:prstGeom prst="rect">
            <a:avLst/>
          </a:prstGeom>
        </p:spPr>
        <p:txBody>
          <a:bodyPr lIns="0" tIns="0" rIns="0" bIns="0" rtlCol="0" anchor="t">
            <a:spAutoFit/>
          </a:bodyPr>
          <a:lstStyle/>
          <a:p>
            <a:pPr marL="0" lvl="0" indent="0" algn="ctr">
              <a:lnSpc>
                <a:spcPts val="5162"/>
              </a:lnSpc>
              <a:spcBef>
                <a:spcPct val="0"/>
              </a:spcBef>
            </a:pPr>
            <a:r>
              <a:rPr lang="en-US" sz="4693" spc="-93">
                <a:solidFill>
                  <a:srgbClr val="FFFFFF"/>
                </a:solidFill>
                <a:latin typeface="Montserrat"/>
                <a:ea typeface="Montserrat"/>
                <a:cs typeface="Montserrat"/>
                <a:sym typeface="Montserrat"/>
              </a:rPr>
              <a:t>12</a:t>
            </a:r>
            <a:r>
              <a:rPr lang="en-US" sz="4693" u="none" strike="noStrike" spc="-93">
                <a:solidFill>
                  <a:srgbClr val="FFFFFF"/>
                </a:solidFill>
                <a:latin typeface="Montserrat"/>
                <a:ea typeface="Montserrat"/>
                <a:cs typeface="Montserrat"/>
                <a:sym typeface="Montserrat"/>
              </a:rPr>
              <a:t>%</a:t>
            </a:r>
          </a:p>
        </p:txBody>
      </p:sp>
      <p:sp>
        <p:nvSpPr>
          <p:cNvPr id="10" name="TextBox 10"/>
          <p:cNvSpPr txBox="1"/>
          <p:nvPr/>
        </p:nvSpPr>
        <p:spPr>
          <a:xfrm>
            <a:off x="16776940" y="8646225"/>
            <a:ext cx="1691139" cy="665689"/>
          </a:xfrm>
          <a:prstGeom prst="rect">
            <a:avLst/>
          </a:prstGeom>
        </p:spPr>
        <p:txBody>
          <a:bodyPr lIns="0" tIns="0" rIns="0" bIns="0" rtlCol="0" anchor="t">
            <a:spAutoFit/>
          </a:bodyPr>
          <a:lstStyle/>
          <a:p>
            <a:pPr marL="0" lvl="0" indent="0" algn="ctr">
              <a:lnSpc>
                <a:spcPts val="5162"/>
              </a:lnSpc>
              <a:spcBef>
                <a:spcPct val="0"/>
              </a:spcBef>
            </a:pPr>
            <a:r>
              <a:rPr lang="en-US" sz="4693" spc="-93">
                <a:solidFill>
                  <a:srgbClr val="FFFFFF"/>
                </a:solidFill>
                <a:latin typeface="Montserrat"/>
                <a:ea typeface="Montserrat"/>
                <a:cs typeface="Montserrat"/>
                <a:sym typeface="Montserrat"/>
              </a:rPr>
              <a:t>9</a:t>
            </a:r>
            <a:r>
              <a:rPr lang="en-US" sz="4693" u="none" strike="noStrike" spc="-93">
                <a:solidFill>
                  <a:srgbClr val="FFFFFF"/>
                </a:solidFill>
                <a:latin typeface="Montserrat"/>
                <a:ea typeface="Montserrat"/>
                <a:cs typeface="Montserrat"/>
                <a:sym typeface="Montserrat"/>
              </a:rPr>
              <a:t>%</a:t>
            </a:r>
          </a:p>
        </p:txBody>
      </p:sp>
      <p:sp>
        <p:nvSpPr>
          <p:cNvPr id="11" name="TextBox 11"/>
          <p:cNvSpPr txBox="1"/>
          <p:nvPr/>
        </p:nvSpPr>
        <p:spPr>
          <a:xfrm rot="-5400000">
            <a:off x="15930462" y="4174046"/>
            <a:ext cx="1285997" cy="368938"/>
          </a:xfrm>
          <a:prstGeom prst="rect">
            <a:avLst/>
          </a:prstGeom>
        </p:spPr>
        <p:txBody>
          <a:bodyPr lIns="0" tIns="0" rIns="0" bIns="0" rtlCol="0" anchor="t">
            <a:spAutoFit/>
          </a:bodyPr>
          <a:lstStyle/>
          <a:p>
            <a:pPr algn="r">
              <a:lnSpc>
                <a:spcPts val="2986"/>
              </a:lnSpc>
            </a:pPr>
            <a:r>
              <a:rPr lang="en-US" sz="2488" b="1">
                <a:solidFill>
                  <a:srgbClr val="FFFFFF"/>
                </a:solidFill>
                <a:latin typeface="Montserrat Bold"/>
                <a:ea typeface="Montserrat Bold"/>
                <a:cs typeface="Montserrat Bold"/>
                <a:sym typeface="Montserrat Bold"/>
              </a:rPr>
              <a:t>Outro</a:t>
            </a:r>
          </a:p>
        </p:txBody>
      </p:sp>
      <p:sp>
        <p:nvSpPr>
          <p:cNvPr id="12" name="TextBox 12"/>
          <p:cNvSpPr txBox="1"/>
          <p:nvPr/>
        </p:nvSpPr>
        <p:spPr>
          <a:xfrm>
            <a:off x="2478747" y="4836541"/>
            <a:ext cx="6818477" cy="432644"/>
          </a:xfrm>
          <a:prstGeom prst="rect">
            <a:avLst/>
          </a:prstGeom>
        </p:spPr>
        <p:txBody>
          <a:bodyPr lIns="0" tIns="0" rIns="0" bIns="0" rtlCol="0" anchor="t">
            <a:spAutoFit/>
          </a:bodyPr>
          <a:lstStyle/>
          <a:p>
            <a:pPr marL="0" lvl="0" indent="0" algn="l">
              <a:lnSpc>
                <a:spcPts val="3331"/>
              </a:lnSpc>
            </a:pPr>
            <a:r>
              <a:rPr lang="en-US" sz="2974" spc="5">
                <a:solidFill>
                  <a:srgbClr val="FFFFFF"/>
                </a:solidFill>
                <a:latin typeface="Montserrat"/>
                <a:ea typeface="Montserrat"/>
                <a:cs typeface="Montserrat"/>
                <a:sym typeface="Montserrat"/>
              </a:rPr>
              <a:t>CONHECIMENTO</a:t>
            </a:r>
          </a:p>
        </p:txBody>
      </p:sp>
      <p:grpSp>
        <p:nvGrpSpPr>
          <p:cNvPr id="13" name="Group 13"/>
          <p:cNvGrpSpPr/>
          <p:nvPr/>
        </p:nvGrpSpPr>
        <p:grpSpPr>
          <a:xfrm>
            <a:off x="6771215" y="3478452"/>
            <a:ext cx="4342637" cy="7315096"/>
            <a:chOff x="0" y="0"/>
            <a:chExt cx="8142560" cy="13716000"/>
          </a:xfrm>
        </p:grpSpPr>
        <p:sp>
          <p:nvSpPr>
            <p:cNvPr id="14" name="Freeform 14"/>
            <p:cNvSpPr/>
            <p:nvPr/>
          </p:nvSpPr>
          <p:spPr>
            <a:xfrm>
              <a:off x="0" y="0"/>
              <a:ext cx="8142574" cy="13716000"/>
            </a:xfrm>
            <a:custGeom>
              <a:avLst/>
              <a:gdLst/>
              <a:ahLst/>
              <a:cxnLst/>
              <a:rect l="l" t="t" r="r" b="b"/>
              <a:pathLst>
                <a:path w="8142574" h="13716000">
                  <a:moveTo>
                    <a:pt x="0" y="0"/>
                  </a:moveTo>
                  <a:lnTo>
                    <a:pt x="8142574" y="0"/>
                  </a:lnTo>
                  <a:lnTo>
                    <a:pt x="8142574" y="13716000"/>
                  </a:lnTo>
                  <a:lnTo>
                    <a:pt x="0" y="13716000"/>
                  </a:lnTo>
                  <a:close/>
                </a:path>
              </a:pathLst>
            </a:custGeom>
            <a:solidFill>
              <a:srgbClr val="17C0FF"/>
            </a:solidFill>
          </p:spPr>
          <p:txBody>
            <a:bodyPr/>
            <a:lstStyle/>
            <a:p>
              <a:endParaRPr lang="pt-PT"/>
            </a:p>
          </p:txBody>
        </p:sp>
      </p:grpSp>
      <p:sp>
        <p:nvSpPr>
          <p:cNvPr id="15" name="TextBox 15"/>
          <p:cNvSpPr txBox="1"/>
          <p:nvPr/>
        </p:nvSpPr>
        <p:spPr>
          <a:xfrm>
            <a:off x="7036860" y="3725042"/>
            <a:ext cx="3779108" cy="1504329"/>
          </a:xfrm>
          <a:prstGeom prst="rect">
            <a:avLst/>
          </a:prstGeom>
        </p:spPr>
        <p:txBody>
          <a:bodyPr lIns="0" tIns="0" rIns="0" bIns="0" rtlCol="0" anchor="t">
            <a:spAutoFit/>
          </a:bodyPr>
          <a:lstStyle/>
          <a:p>
            <a:pPr algn="l">
              <a:lnSpc>
                <a:spcPts val="2986"/>
              </a:lnSpc>
            </a:pPr>
            <a:r>
              <a:rPr lang="en-US" sz="2488" b="1">
                <a:solidFill>
                  <a:srgbClr val="FFFFFF"/>
                </a:solidFill>
                <a:latin typeface="Montserrat Bold"/>
                <a:ea typeface="Montserrat Bold"/>
                <a:cs typeface="Montserrat Bold"/>
                <a:sym typeface="Montserrat Bold"/>
              </a:rPr>
              <a:t>Redes Sociais do Pavilhão do Conhecimento e/ou Ciência Viva</a:t>
            </a:r>
          </a:p>
        </p:txBody>
      </p:sp>
      <p:sp>
        <p:nvSpPr>
          <p:cNvPr id="16" name="TextBox 16"/>
          <p:cNvSpPr txBox="1"/>
          <p:nvPr/>
        </p:nvSpPr>
        <p:spPr>
          <a:xfrm>
            <a:off x="7044880" y="8646225"/>
            <a:ext cx="3851484" cy="665689"/>
          </a:xfrm>
          <a:prstGeom prst="rect">
            <a:avLst/>
          </a:prstGeom>
        </p:spPr>
        <p:txBody>
          <a:bodyPr lIns="0" tIns="0" rIns="0" bIns="0" rtlCol="0" anchor="t">
            <a:spAutoFit/>
          </a:bodyPr>
          <a:lstStyle/>
          <a:p>
            <a:pPr marL="0" lvl="0" indent="0" algn="ctr">
              <a:lnSpc>
                <a:spcPts val="5162"/>
              </a:lnSpc>
              <a:spcBef>
                <a:spcPct val="0"/>
              </a:spcBef>
            </a:pPr>
            <a:r>
              <a:rPr lang="en-US" sz="4693" spc="-93">
                <a:solidFill>
                  <a:srgbClr val="FFFFFF"/>
                </a:solidFill>
                <a:latin typeface="Montserrat"/>
                <a:ea typeface="Montserrat"/>
                <a:cs typeface="Montserrat"/>
                <a:sym typeface="Montserrat"/>
              </a:rPr>
              <a:t>26</a:t>
            </a:r>
            <a:r>
              <a:rPr lang="en-US" sz="4693" u="none" strike="noStrike" spc="-93">
                <a:solidFill>
                  <a:srgbClr val="FFFFFF"/>
                </a:solidFill>
                <a:latin typeface="Montserrat"/>
                <a:ea typeface="Montserrat"/>
                <a:cs typeface="Montserrat"/>
                <a:sym typeface="Montserrat"/>
              </a:rPr>
              <a:t>%</a:t>
            </a:r>
          </a:p>
        </p:txBody>
      </p:sp>
      <p:sp>
        <p:nvSpPr>
          <p:cNvPr id="17" name="TextBox 17"/>
          <p:cNvSpPr txBox="1"/>
          <p:nvPr/>
        </p:nvSpPr>
        <p:spPr>
          <a:xfrm>
            <a:off x="13278467" y="8646225"/>
            <a:ext cx="1895399" cy="665689"/>
          </a:xfrm>
          <a:prstGeom prst="rect">
            <a:avLst/>
          </a:prstGeom>
        </p:spPr>
        <p:txBody>
          <a:bodyPr lIns="0" tIns="0" rIns="0" bIns="0" rtlCol="0" anchor="t">
            <a:spAutoFit/>
          </a:bodyPr>
          <a:lstStyle/>
          <a:p>
            <a:pPr marL="0" lvl="0" indent="0" algn="ctr">
              <a:lnSpc>
                <a:spcPts val="5162"/>
              </a:lnSpc>
              <a:spcBef>
                <a:spcPct val="0"/>
              </a:spcBef>
            </a:pPr>
            <a:r>
              <a:rPr lang="en-US" sz="4693" spc="-93">
                <a:solidFill>
                  <a:srgbClr val="FFFFFF"/>
                </a:solidFill>
                <a:latin typeface="Montserrat"/>
                <a:ea typeface="Montserrat"/>
                <a:cs typeface="Montserrat"/>
                <a:sym typeface="Montserrat"/>
              </a:rPr>
              <a:t>12</a:t>
            </a:r>
            <a:r>
              <a:rPr lang="en-US" sz="4693" u="none" strike="noStrike" spc="-93">
                <a:solidFill>
                  <a:srgbClr val="FFFFFF"/>
                </a:solidFill>
                <a:latin typeface="Montserrat"/>
                <a:ea typeface="Montserrat"/>
                <a:cs typeface="Montserrat"/>
                <a:sym typeface="Montserrat"/>
              </a:rPr>
              <a:t>%</a:t>
            </a:r>
          </a:p>
        </p:txBody>
      </p:sp>
      <p:sp>
        <p:nvSpPr>
          <p:cNvPr id="18" name="TextBox 18"/>
          <p:cNvSpPr txBox="1"/>
          <p:nvPr/>
        </p:nvSpPr>
        <p:spPr>
          <a:xfrm rot="-5400000">
            <a:off x="13782494" y="4501800"/>
            <a:ext cx="1941504" cy="368938"/>
          </a:xfrm>
          <a:prstGeom prst="rect">
            <a:avLst/>
          </a:prstGeom>
        </p:spPr>
        <p:txBody>
          <a:bodyPr lIns="0" tIns="0" rIns="0" bIns="0" rtlCol="0" anchor="t">
            <a:spAutoFit/>
          </a:bodyPr>
          <a:lstStyle/>
          <a:p>
            <a:pPr algn="r">
              <a:lnSpc>
                <a:spcPts val="2986"/>
              </a:lnSpc>
            </a:pPr>
            <a:r>
              <a:rPr lang="en-US" sz="2488" b="1">
                <a:solidFill>
                  <a:srgbClr val="FFFFFF"/>
                </a:solidFill>
                <a:latin typeface="Montserrat Bold"/>
                <a:ea typeface="Montserrat Bold"/>
                <a:cs typeface="Montserrat Bold"/>
                <a:sym typeface="Montserrat Bold"/>
              </a:rPr>
              <a:t>Newsletter</a:t>
            </a:r>
          </a:p>
        </p:txBody>
      </p:sp>
      <p:grpSp>
        <p:nvGrpSpPr>
          <p:cNvPr id="19" name="Group 19"/>
          <p:cNvGrpSpPr/>
          <p:nvPr/>
        </p:nvGrpSpPr>
        <p:grpSpPr>
          <a:xfrm>
            <a:off x="11099815" y="3478452"/>
            <a:ext cx="2225564" cy="7315096"/>
            <a:chOff x="0" y="0"/>
            <a:chExt cx="4172992" cy="13716000"/>
          </a:xfrm>
        </p:grpSpPr>
        <p:sp>
          <p:nvSpPr>
            <p:cNvPr id="20" name="Freeform 20"/>
            <p:cNvSpPr/>
            <p:nvPr/>
          </p:nvSpPr>
          <p:spPr>
            <a:xfrm>
              <a:off x="0" y="0"/>
              <a:ext cx="4173006" cy="13716000"/>
            </a:xfrm>
            <a:custGeom>
              <a:avLst/>
              <a:gdLst/>
              <a:ahLst/>
              <a:cxnLst/>
              <a:rect l="l" t="t" r="r" b="b"/>
              <a:pathLst>
                <a:path w="4173006" h="13716000">
                  <a:moveTo>
                    <a:pt x="0" y="0"/>
                  </a:moveTo>
                  <a:lnTo>
                    <a:pt x="4173006" y="0"/>
                  </a:lnTo>
                  <a:lnTo>
                    <a:pt x="4173006" y="13716000"/>
                  </a:lnTo>
                  <a:lnTo>
                    <a:pt x="0" y="13716000"/>
                  </a:lnTo>
                  <a:close/>
                </a:path>
              </a:pathLst>
            </a:custGeom>
            <a:solidFill>
              <a:srgbClr val="41B8D5"/>
            </a:solidFill>
          </p:spPr>
          <p:txBody>
            <a:bodyPr/>
            <a:lstStyle/>
            <a:p>
              <a:endParaRPr lang="pt-PT"/>
            </a:p>
          </p:txBody>
        </p:sp>
      </p:grpSp>
      <p:sp>
        <p:nvSpPr>
          <p:cNvPr id="21" name="TextBox 21"/>
          <p:cNvSpPr txBox="1"/>
          <p:nvPr/>
        </p:nvSpPr>
        <p:spPr>
          <a:xfrm>
            <a:off x="11225671" y="8646225"/>
            <a:ext cx="1973853" cy="665689"/>
          </a:xfrm>
          <a:prstGeom prst="rect">
            <a:avLst/>
          </a:prstGeom>
        </p:spPr>
        <p:txBody>
          <a:bodyPr lIns="0" tIns="0" rIns="0" bIns="0" rtlCol="0" anchor="t">
            <a:spAutoFit/>
          </a:bodyPr>
          <a:lstStyle/>
          <a:p>
            <a:pPr marL="0" lvl="0" indent="0" algn="ctr">
              <a:lnSpc>
                <a:spcPts val="5162"/>
              </a:lnSpc>
              <a:spcBef>
                <a:spcPct val="0"/>
              </a:spcBef>
            </a:pPr>
            <a:r>
              <a:rPr lang="en-US" sz="4693" spc="-93">
                <a:solidFill>
                  <a:srgbClr val="FFFFFF"/>
                </a:solidFill>
                <a:latin typeface="Montserrat"/>
                <a:ea typeface="Montserrat"/>
                <a:cs typeface="Montserrat"/>
                <a:sym typeface="Montserrat"/>
              </a:rPr>
              <a:t>13</a:t>
            </a:r>
            <a:r>
              <a:rPr lang="en-US" sz="4693" u="none" strike="noStrike" spc="-93">
                <a:solidFill>
                  <a:srgbClr val="FFFFFF"/>
                </a:solidFill>
                <a:latin typeface="Montserrat"/>
                <a:ea typeface="Montserrat"/>
                <a:cs typeface="Montserrat"/>
                <a:sym typeface="Montserrat"/>
              </a:rPr>
              <a:t>%</a:t>
            </a:r>
          </a:p>
        </p:txBody>
      </p:sp>
      <p:sp>
        <p:nvSpPr>
          <p:cNvPr id="22" name="TextBox 22"/>
          <p:cNvSpPr txBox="1"/>
          <p:nvPr/>
        </p:nvSpPr>
        <p:spPr>
          <a:xfrm rot="-5400000">
            <a:off x="10547466" y="5485424"/>
            <a:ext cx="4287215" cy="747402"/>
          </a:xfrm>
          <a:prstGeom prst="rect">
            <a:avLst/>
          </a:prstGeom>
        </p:spPr>
        <p:txBody>
          <a:bodyPr lIns="0" tIns="0" rIns="0" bIns="0" rtlCol="0" anchor="t">
            <a:spAutoFit/>
          </a:bodyPr>
          <a:lstStyle/>
          <a:p>
            <a:pPr algn="r">
              <a:lnSpc>
                <a:spcPts val="2986"/>
              </a:lnSpc>
            </a:pPr>
            <a:r>
              <a:rPr lang="en-US" sz="2488" b="1">
                <a:solidFill>
                  <a:srgbClr val="FFFFFF"/>
                </a:solidFill>
                <a:latin typeface="Montserrat Bold"/>
                <a:ea typeface="Montserrat Bold"/>
                <a:cs typeface="Montserrat Bold"/>
                <a:sym typeface="Montserrat Bold"/>
              </a:rPr>
              <a:t>Comité Nacional para a Década do Oceano</a:t>
            </a:r>
          </a:p>
        </p:txBody>
      </p:sp>
      <p:grpSp>
        <p:nvGrpSpPr>
          <p:cNvPr id="23" name="Group 23"/>
          <p:cNvGrpSpPr/>
          <p:nvPr/>
        </p:nvGrpSpPr>
        <p:grpSpPr>
          <a:xfrm>
            <a:off x="2441239" y="3478452"/>
            <a:ext cx="4342637" cy="7315096"/>
            <a:chOff x="0" y="0"/>
            <a:chExt cx="8142560" cy="13716000"/>
          </a:xfrm>
        </p:grpSpPr>
        <p:sp>
          <p:nvSpPr>
            <p:cNvPr id="24" name="Freeform 24"/>
            <p:cNvSpPr/>
            <p:nvPr/>
          </p:nvSpPr>
          <p:spPr>
            <a:xfrm>
              <a:off x="0" y="0"/>
              <a:ext cx="8142574" cy="13716000"/>
            </a:xfrm>
            <a:custGeom>
              <a:avLst/>
              <a:gdLst/>
              <a:ahLst/>
              <a:cxnLst/>
              <a:rect l="l" t="t" r="r" b="b"/>
              <a:pathLst>
                <a:path w="8142574" h="13716000">
                  <a:moveTo>
                    <a:pt x="0" y="0"/>
                  </a:moveTo>
                  <a:lnTo>
                    <a:pt x="8142574" y="0"/>
                  </a:lnTo>
                  <a:lnTo>
                    <a:pt x="8142574" y="13716000"/>
                  </a:lnTo>
                  <a:lnTo>
                    <a:pt x="0" y="13716000"/>
                  </a:lnTo>
                  <a:close/>
                </a:path>
              </a:pathLst>
            </a:custGeom>
            <a:solidFill>
              <a:srgbClr val="008CD2"/>
            </a:solidFill>
          </p:spPr>
          <p:txBody>
            <a:bodyPr/>
            <a:lstStyle/>
            <a:p>
              <a:endParaRPr lang="pt-PT"/>
            </a:p>
          </p:txBody>
        </p:sp>
      </p:grpSp>
      <p:sp>
        <p:nvSpPr>
          <p:cNvPr id="25" name="TextBox 25"/>
          <p:cNvSpPr txBox="1"/>
          <p:nvPr/>
        </p:nvSpPr>
        <p:spPr>
          <a:xfrm>
            <a:off x="2676643" y="3725042"/>
            <a:ext cx="3518275" cy="747402"/>
          </a:xfrm>
          <a:prstGeom prst="rect">
            <a:avLst/>
          </a:prstGeom>
        </p:spPr>
        <p:txBody>
          <a:bodyPr lIns="0" tIns="0" rIns="0" bIns="0" rtlCol="0" anchor="t">
            <a:spAutoFit/>
          </a:bodyPr>
          <a:lstStyle/>
          <a:p>
            <a:pPr algn="l">
              <a:lnSpc>
                <a:spcPts val="2986"/>
              </a:lnSpc>
            </a:pPr>
            <a:r>
              <a:rPr lang="en-US" sz="2488" b="1">
                <a:solidFill>
                  <a:srgbClr val="FFFFFF"/>
                </a:solidFill>
                <a:latin typeface="Montserrat Bold"/>
                <a:ea typeface="Montserrat Bold"/>
                <a:cs typeface="Montserrat Bold"/>
                <a:sym typeface="Montserrat Bold"/>
              </a:rPr>
              <a:t>Amigo, colega ou familiar</a:t>
            </a:r>
          </a:p>
        </p:txBody>
      </p:sp>
      <p:sp>
        <p:nvSpPr>
          <p:cNvPr id="26" name="TextBox 26"/>
          <p:cNvSpPr txBox="1"/>
          <p:nvPr/>
        </p:nvSpPr>
        <p:spPr>
          <a:xfrm>
            <a:off x="2683155" y="8646225"/>
            <a:ext cx="3851484" cy="665689"/>
          </a:xfrm>
          <a:prstGeom prst="rect">
            <a:avLst/>
          </a:prstGeom>
        </p:spPr>
        <p:txBody>
          <a:bodyPr lIns="0" tIns="0" rIns="0" bIns="0" rtlCol="0" anchor="t">
            <a:spAutoFit/>
          </a:bodyPr>
          <a:lstStyle/>
          <a:p>
            <a:pPr marL="0" lvl="0" indent="0" algn="ctr">
              <a:lnSpc>
                <a:spcPts val="5162"/>
              </a:lnSpc>
              <a:spcBef>
                <a:spcPct val="0"/>
              </a:spcBef>
            </a:pPr>
            <a:r>
              <a:rPr lang="en-US" sz="4693" spc="-93">
                <a:solidFill>
                  <a:srgbClr val="FFFFFF"/>
                </a:solidFill>
                <a:latin typeface="Montserrat"/>
                <a:ea typeface="Montserrat"/>
                <a:cs typeface="Montserrat"/>
                <a:sym typeface="Montserrat"/>
              </a:rPr>
              <a:t>28</a:t>
            </a:r>
            <a:r>
              <a:rPr lang="en-US" sz="4693" u="none" strike="noStrike" spc="-93">
                <a:solidFill>
                  <a:srgbClr val="FFFFFF"/>
                </a:solidFill>
                <a:latin typeface="Montserrat"/>
                <a:ea typeface="Montserrat"/>
                <a:cs typeface="Montserrat"/>
                <a:sym typeface="Montserrat"/>
              </a:rPr>
              <a:t>%</a:t>
            </a:r>
          </a:p>
        </p:txBody>
      </p:sp>
      <p:sp>
        <p:nvSpPr>
          <p:cNvPr id="27" name="Freeform 27"/>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grpSp>
        <p:nvGrpSpPr>
          <p:cNvPr id="28" name="Group 28"/>
          <p:cNvGrpSpPr/>
          <p:nvPr/>
        </p:nvGrpSpPr>
        <p:grpSpPr>
          <a:xfrm>
            <a:off x="13892277" y="605043"/>
            <a:ext cx="1919429" cy="566532"/>
            <a:chOff x="0" y="0"/>
            <a:chExt cx="505529" cy="149210"/>
          </a:xfrm>
        </p:grpSpPr>
        <p:sp>
          <p:nvSpPr>
            <p:cNvPr id="29" name="Freeform 29"/>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30" name="TextBox 30"/>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32" name="TextBox 32"/>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33" name="TextBox 33"/>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34" name="TextBox 34"/>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35" name="TextBox 35"/>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36" name="TextBox 36"/>
          <p:cNvSpPr txBox="1"/>
          <p:nvPr/>
        </p:nvSpPr>
        <p:spPr>
          <a:xfrm>
            <a:off x="1232978" y="1945765"/>
            <a:ext cx="21400882" cy="932612"/>
          </a:xfrm>
          <a:prstGeom prst="rect">
            <a:avLst/>
          </a:prstGeom>
        </p:spPr>
        <p:txBody>
          <a:bodyPr lIns="0" tIns="0" rIns="0" bIns="0" rtlCol="0" anchor="t">
            <a:spAutoFit/>
          </a:bodyPr>
          <a:lstStyle/>
          <a:p>
            <a:pPr marL="0" lvl="0" indent="0" algn="l">
              <a:lnSpc>
                <a:spcPts val="7257"/>
              </a:lnSpc>
            </a:pPr>
            <a:r>
              <a:rPr lang="en-US" sz="6480" b="1" spc="12">
                <a:solidFill>
                  <a:srgbClr val="FFFFFF"/>
                </a:solidFill>
                <a:latin typeface="Montserrat Bold"/>
                <a:ea typeface="Montserrat Bold"/>
                <a:cs typeface="Montserrat Bold"/>
                <a:sym typeface="Montserrat Bold"/>
              </a:rPr>
              <a:t>CONHECIMENTO DA CONFERÊNCIA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sp>
        <p:nvSpPr>
          <p:cNvPr id="2" name="TextBox 2"/>
          <p:cNvSpPr txBox="1"/>
          <p:nvPr/>
        </p:nvSpPr>
        <p:spPr>
          <a:xfrm>
            <a:off x="2546445" y="4946197"/>
            <a:ext cx="6794825" cy="431077"/>
          </a:xfrm>
          <a:prstGeom prst="rect">
            <a:avLst/>
          </a:prstGeom>
        </p:spPr>
        <p:txBody>
          <a:bodyPr lIns="0" tIns="0" rIns="0" bIns="0" rtlCol="0" anchor="t">
            <a:spAutoFit/>
          </a:bodyPr>
          <a:lstStyle/>
          <a:p>
            <a:pPr marL="0" lvl="0" indent="0" algn="l">
              <a:lnSpc>
                <a:spcPts val="3320"/>
              </a:lnSpc>
            </a:pPr>
            <a:r>
              <a:rPr lang="en-US" sz="2964" spc="5">
                <a:solidFill>
                  <a:srgbClr val="FFFFFF"/>
                </a:solidFill>
                <a:latin typeface="Montserrat"/>
                <a:ea typeface="Montserrat"/>
                <a:cs typeface="Montserrat"/>
                <a:sym typeface="Montserrat"/>
              </a:rPr>
              <a:t>CONHECIMENTO</a:t>
            </a:r>
          </a:p>
        </p:txBody>
      </p:sp>
      <p:grpSp>
        <p:nvGrpSpPr>
          <p:cNvPr id="3" name="Group 3"/>
          <p:cNvGrpSpPr/>
          <p:nvPr/>
        </p:nvGrpSpPr>
        <p:grpSpPr>
          <a:xfrm>
            <a:off x="11834900" y="3592752"/>
            <a:ext cx="5215249" cy="7289722"/>
            <a:chOff x="0" y="0"/>
            <a:chExt cx="9812768" cy="13716000"/>
          </a:xfrm>
        </p:grpSpPr>
        <p:sp>
          <p:nvSpPr>
            <p:cNvPr id="4" name="Freeform 4"/>
            <p:cNvSpPr/>
            <p:nvPr/>
          </p:nvSpPr>
          <p:spPr>
            <a:xfrm>
              <a:off x="0" y="0"/>
              <a:ext cx="9812782" cy="13716000"/>
            </a:xfrm>
            <a:custGeom>
              <a:avLst/>
              <a:gdLst/>
              <a:ahLst/>
              <a:cxnLst/>
              <a:rect l="l" t="t" r="r" b="b"/>
              <a:pathLst>
                <a:path w="9812782" h="13716000">
                  <a:moveTo>
                    <a:pt x="0" y="0"/>
                  </a:moveTo>
                  <a:lnTo>
                    <a:pt x="9812782" y="0"/>
                  </a:lnTo>
                  <a:lnTo>
                    <a:pt x="9812782" y="13716000"/>
                  </a:lnTo>
                  <a:lnTo>
                    <a:pt x="0" y="13716000"/>
                  </a:lnTo>
                  <a:close/>
                </a:path>
              </a:pathLst>
            </a:custGeom>
            <a:solidFill>
              <a:srgbClr val="17C0FF"/>
            </a:solidFill>
          </p:spPr>
          <p:txBody>
            <a:bodyPr/>
            <a:lstStyle/>
            <a:p>
              <a:endParaRPr lang="pt-PT"/>
            </a:p>
          </p:txBody>
        </p:sp>
      </p:grpSp>
      <p:grpSp>
        <p:nvGrpSpPr>
          <p:cNvPr id="5" name="Group 5"/>
          <p:cNvGrpSpPr/>
          <p:nvPr/>
        </p:nvGrpSpPr>
        <p:grpSpPr>
          <a:xfrm>
            <a:off x="17024830" y="3592752"/>
            <a:ext cx="1290829" cy="7289722"/>
            <a:chOff x="0" y="0"/>
            <a:chExt cx="2428764" cy="13716000"/>
          </a:xfrm>
        </p:grpSpPr>
        <p:sp>
          <p:nvSpPr>
            <p:cNvPr id="6" name="Freeform 6"/>
            <p:cNvSpPr/>
            <p:nvPr/>
          </p:nvSpPr>
          <p:spPr>
            <a:xfrm>
              <a:off x="0" y="0"/>
              <a:ext cx="2428778" cy="13716000"/>
            </a:xfrm>
            <a:custGeom>
              <a:avLst/>
              <a:gdLst/>
              <a:ahLst/>
              <a:cxnLst/>
              <a:rect l="l" t="t" r="r" b="b"/>
              <a:pathLst>
                <a:path w="2428778" h="13716000">
                  <a:moveTo>
                    <a:pt x="0" y="0"/>
                  </a:moveTo>
                  <a:lnTo>
                    <a:pt x="2428778" y="0"/>
                  </a:lnTo>
                  <a:lnTo>
                    <a:pt x="2428778" y="13716000"/>
                  </a:lnTo>
                  <a:lnTo>
                    <a:pt x="0" y="13716000"/>
                  </a:lnTo>
                  <a:close/>
                </a:path>
              </a:pathLst>
            </a:custGeom>
            <a:solidFill>
              <a:srgbClr val="41B8D5"/>
            </a:solidFill>
          </p:spPr>
          <p:txBody>
            <a:bodyPr/>
            <a:lstStyle/>
            <a:p>
              <a:endParaRPr lang="pt-PT"/>
            </a:p>
          </p:txBody>
        </p:sp>
      </p:grpSp>
      <p:grpSp>
        <p:nvGrpSpPr>
          <p:cNvPr id="7" name="Group 7"/>
          <p:cNvGrpSpPr/>
          <p:nvPr/>
        </p:nvGrpSpPr>
        <p:grpSpPr>
          <a:xfrm>
            <a:off x="2509066" y="3592752"/>
            <a:ext cx="9325834" cy="7289722"/>
            <a:chOff x="0" y="0"/>
            <a:chExt cx="17547052" cy="13716000"/>
          </a:xfrm>
        </p:grpSpPr>
        <p:sp>
          <p:nvSpPr>
            <p:cNvPr id="8" name="Freeform 8"/>
            <p:cNvSpPr/>
            <p:nvPr/>
          </p:nvSpPr>
          <p:spPr>
            <a:xfrm>
              <a:off x="0" y="0"/>
              <a:ext cx="17547065" cy="13716000"/>
            </a:xfrm>
            <a:custGeom>
              <a:avLst/>
              <a:gdLst/>
              <a:ahLst/>
              <a:cxnLst/>
              <a:rect l="l" t="t" r="r" b="b"/>
              <a:pathLst>
                <a:path w="17547065" h="13716000">
                  <a:moveTo>
                    <a:pt x="0" y="0"/>
                  </a:moveTo>
                  <a:lnTo>
                    <a:pt x="17547065" y="0"/>
                  </a:lnTo>
                  <a:lnTo>
                    <a:pt x="17547065" y="13716000"/>
                  </a:lnTo>
                  <a:lnTo>
                    <a:pt x="0" y="13716000"/>
                  </a:lnTo>
                  <a:close/>
                </a:path>
              </a:pathLst>
            </a:custGeom>
            <a:solidFill>
              <a:srgbClr val="008CD2"/>
            </a:solidFill>
          </p:spPr>
          <p:txBody>
            <a:bodyPr/>
            <a:lstStyle/>
            <a:p>
              <a:endParaRPr lang="pt-PT"/>
            </a:p>
          </p:txBody>
        </p:sp>
      </p:grpSp>
      <p:sp>
        <p:nvSpPr>
          <p:cNvPr id="9" name="Freeform 9"/>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grpSp>
        <p:nvGrpSpPr>
          <p:cNvPr id="10" name="Group 10"/>
          <p:cNvGrpSpPr/>
          <p:nvPr/>
        </p:nvGrpSpPr>
        <p:grpSpPr>
          <a:xfrm>
            <a:off x="13892277" y="605043"/>
            <a:ext cx="1919429" cy="566532"/>
            <a:chOff x="0" y="0"/>
            <a:chExt cx="505529" cy="149210"/>
          </a:xfrm>
        </p:grpSpPr>
        <p:sp>
          <p:nvSpPr>
            <p:cNvPr id="11" name="Freeform 11"/>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12" name="TextBox 12"/>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4272886" y="2659302"/>
            <a:ext cx="3653682" cy="1720275"/>
          </a:xfrm>
          <a:custGeom>
            <a:avLst/>
            <a:gdLst/>
            <a:ahLst/>
            <a:cxnLst/>
            <a:rect l="l" t="t" r="r" b="b"/>
            <a:pathLst>
              <a:path w="3653682" h="1720275">
                <a:moveTo>
                  <a:pt x="0" y="0"/>
                </a:moveTo>
                <a:lnTo>
                  <a:pt x="3653682" y="0"/>
                </a:lnTo>
                <a:lnTo>
                  <a:pt x="3653682" y="1720275"/>
                </a:lnTo>
                <a:lnTo>
                  <a:pt x="0" y="1720275"/>
                </a:lnTo>
                <a:lnTo>
                  <a:pt x="0" y="0"/>
                </a:lnTo>
                <a:close/>
              </a:path>
            </a:pathLst>
          </a:custGeom>
          <a:blipFill>
            <a:blip r:embed="rId3"/>
            <a:stretch>
              <a:fillRect/>
            </a:stretch>
          </a:blipFill>
        </p:spPr>
        <p:txBody>
          <a:bodyPr/>
          <a:lstStyle/>
          <a:p>
            <a:endParaRPr lang="pt-PT"/>
          </a:p>
        </p:txBody>
      </p:sp>
      <p:sp>
        <p:nvSpPr>
          <p:cNvPr id="14" name="TextBox 14"/>
          <p:cNvSpPr txBox="1"/>
          <p:nvPr/>
        </p:nvSpPr>
        <p:spPr>
          <a:xfrm>
            <a:off x="12061246" y="3871911"/>
            <a:ext cx="3264713" cy="361950"/>
          </a:xfrm>
          <a:prstGeom prst="rect">
            <a:avLst/>
          </a:prstGeom>
        </p:spPr>
        <p:txBody>
          <a:bodyPr lIns="0" tIns="0" rIns="0" bIns="0" rtlCol="0" anchor="t">
            <a:spAutoFit/>
          </a:bodyPr>
          <a:lstStyle/>
          <a:p>
            <a:pPr algn="l">
              <a:lnSpc>
                <a:spcPts val="2988"/>
              </a:lnSpc>
            </a:pPr>
            <a:r>
              <a:rPr lang="en-US" sz="2490" b="1">
                <a:solidFill>
                  <a:srgbClr val="FFFFFF"/>
                </a:solidFill>
                <a:latin typeface="Montserrat Bold"/>
                <a:ea typeface="Montserrat Bold"/>
                <a:cs typeface="Montserrat Bold"/>
                <a:sym typeface="Montserrat Bold"/>
              </a:rPr>
              <a:t>Fácil</a:t>
            </a:r>
          </a:p>
        </p:txBody>
      </p:sp>
      <p:sp>
        <p:nvSpPr>
          <p:cNvPr id="15" name="TextBox 15"/>
          <p:cNvSpPr txBox="1"/>
          <p:nvPr/>
        </p:nvSpPr>
        <p:spPr>
          <a:xfrm>
            <a:off x="12292376" y="8766756"/>
            <a:ext cx="3838125" cy="663215"/>
          </a:xfrm>
          <a:prstGeom prst="rect">
            <a:avLst/>
          </a:prstGeom>
        </p:spPr>
        <p:txBody>
          <a:bodyPr lIns="0" tIns="0" rIns="0" bIns="0" rtlCol="0" anchor="t">
            <a:spAutoFit/>
          </a:bodyPr>
          <a:lstStyle/>
          <a:p>
            <a:pPr marL="0" lvl="0" indent="0" algn="ctr">
              <a:lnSpc>
                <a:spcPts val="5144"/>
              </a:lnSpc>
              <a:spcBef>
                <a:spcPct val="0"/>
              </a:spcBef>
            </a:pPr>
            <a:r>
              <a:rPr lang="en-US" sz="4676" spc="-93">
                <a:solidFill>
                  <a:srgbClr val="FFFFFF"/>
                </a:solidFill>
                <a:latin typeface="Montserrat"/>
                <a:ea typeface="Montserrat"/>
                <a:cs typeface="Montserrat"/>
                <a:sym typeface="Montserrat"/>
              </a:rPr>
              <a:t>34</a:t>
            </a:r>
            <a:r>
              <a:rPr lang="en-US" sz="4676" u="none" strike="noStrike" spc="-93">
                <a:solidFill>
                  <a:srgbClr val="FFFFFF"/>
                </a:solidFill>
                <a:latin typeface="Montserrat"/>
                <a:ea typeface="Montserrat"/>
                <a:cs typeface="Montserrat"/>
                <a:sym typeface="Montserrat"/>
              </a:rPr>
              <a:t>%</a:t>
            </a:r>
          </a:p>
        </p:txBody>
      </p:sp>
      <p:sp>
        <p:nvSpPr>
          <p:cNvPr id="16" name="TextBox 16"/>
          <p:cNvSpPr txBox="1"/>
          <p:nvPr/>
        </p:nvSpPr>
        <p:spPr>
          <a:xfrm>
            <a:off x="16623314" y="8742765"/>
            <a:ext cx="1967006" cy="663215"/>
          </a:xfrm>
          <a:prstGeom prst="rect">
            <a:avLst/>
          </a:prstGeom>
        </p:spPr>
        <p:txBody>
          <a:bodyPr lIns="0" tIns="0" rIns="0" bIns="0" rtlCol="0" anchor="t">
            <a:spAutoFit/>
          </a:bodyPr>
          <a:lstStyle/>
          <a:p>
            <a:pPr marL="0" lvl="0" indent="0" algn="ctr">
              <a:lnSpc>
                <a:spcPts val="5144"/>
              </a:lnSpc>
              <a:spcBef>
                <a:spcPct val="0"/>
              </a:spcBef>
            </a:pPr>
            <a:r>
              <a:rPr lang="en-US" sz="4676" spc="-93">
                <a:solidFill>
                  <a:srgbClr val="FFFFFF"/>
                </a:solidFill>
                <a:latin typeface="Montserrat"/>
                <a:ea typeface="Montserrat"/>
                <a:cs typeface="Montserrat"/>
                <a:sym typeface="Montserrat"/>
              </a:rPr>
              <a:t>7</a:t>
            </a:r>
            <a:r>
              <a:rPr lang="en-US" sz="4676" u="none" strike="noStrike" spc="-93">
                <a:solidFill>
                  <a:srgbClr val="FFFFFF"/>
                </a:solidFill>
                <a:latin typeface="Montserrat"/>
                <a:ea typeface="Montserrat"/>
                <a:cs typeface="Montserrat"/>
                <a:sym typeface="Montserrat"/>
              </a:rPr>
              <a:t>%</a:t>
            </a:r>
          </a:p>
        </p:txBody>
      </p:sp>
      <p:sp>
        <p:nvSpPr>
          <p:cNvPr id="17" name="TextBox 17"/>
          <p:cNvSpPr txBox="1"/>
          <p:nvPr/>
        </p:nvSpPr>
        <p:spPr>
          <a:xfrm rot="-5400000">
            <a:off x="15437187" y="5606992"/>
            <a:ext cx="4222636" cy="733425"/>
          </a:xfrm>
          <a:prstGeom prst="rect">
            <a:avLst/>
          </a:prstGeom>
        </p:spPr>
        <p:txBody>
          <a:bodyPr lIns="0" tIns="0" rIns="0" bIns="0" rtlCol="0" anchor="t">
            <a:spAutoFit/>
          </a:bodyPr>
          <a:lstStyle/>
          <a:p>
            <a:pPr algn="r">
              <a:lnSpc>
                <a:spcPts val="2988"/>
              </a:lnSpc>
            </a:pPr>
            <a:r>
              <a:rPr lang="en-US" sz="2490" b="1">
                <a:solidFill>
                  <a:srgbClr val="FFFFFF"/>
                </a:solidFill>
                <a:latin typeface="Montserrat Bold"/>
                <a:ea typeface="Montserrat Bold"/>
                <a:cs typeface="Montserrat Bold"/>
                <a:sym typeface="Montserrat Bold"/>
              </a:rPr>
              <a:t>Com margem para melhorar</a:t>
            </a:r>
          </a:p>
        </p:txBody>
      </p:sp>
      <p:sp>
        <p:nvSpPr>
          <p:cNvPr id="18" name="TextBox 18"/>
          <p:cNvSpPr txBox="1"/>
          <p:nvPr/>
        </p:nvSpPr>
        <p:spPr>
          <a:xfrm>
            <a:off x="2786512" y="3885804"/>
            <a:ext cx="3264713" cy="361950"/>
          </a:xfrm>
          <a:prstGeom prst="rect">
            <a:avLst/>
          </a:prstGeom>
        </p:spPr>
        <p:txBody>
          <a:bodyPr lIns="0" tIns="0" rIns="0" bIns="0" rtlCol="0" anchor="t">
            <a:spAutoFit/>
          </a:bodyPr>
          <a:lstStyle/>
          <a:p>
            <a:pPr algn="l">
              <a:lnSpc>
                <a:spcPts val="2988"/>
              </a:lnSpc>
            </a:pPr>
            <a:r>
              <a:rPr lang="en-US" sz="2490" b="1">
                <a:solidFill>
                  <a:srgbClr val="FFFFFF"/>
                </a:solidFill>
                <a:latin typeface="Montserrat Bold"/>
                <a:ea typeface="Montserrat Bold"/>
                <a:cs typeface="Montserrat Bold"/>
                <a:sym typeface="Montserrat Bold"/>
              </a:rPr>
              <a:t>Muito fácil</a:t>
            </a:r>
          </a:p>
        </p:txBody>
      </p:sp>
      <p:sp>
        <p:nvSpPr>
          <p:cNvPr id="19" name="TextBox 19"/>
          <p:cNvSpPr txBox="1"/>
          <p:nvPr/>
        </p:nvSpPr>
        <p:spPr>
          <a:xfrm>
            <a:off x="5176834" y="8742765"/>
            <a:ext cx="3838125" cy="663215"/>
          </a:xfrm>
          <a:prstGeom prst="rect">
            <a:avLst/>
          </a:prstGeom>
        </p:spPr>
        <p:txBody>
          <a:bodyPr lIns="0" tIns="0" rIns="0" bIns="0" rtlCol="0" anchor="t">
            <a:spAutoFit/>
          </a:bodyPr>
          <a:lstStyle/>
          <a:p>
            <a:pPr marL="0" lvl="0" indent="0" algn="ctr">
              <a:lnSpc>
                <a:spcPts val="5144"/>
              </a:lnSpc>
              <a:spcBef>
                <a:spcPct val="0"/>
              </a:spcBef>
            </a:pPr>
            <a:r>
              <a:rPr lang="en-US" sz="4676" spc="-93">
                <a:solidFill>
                  <a:srgbClr val="FFFFFF"/>
                </a:solidFill>
                <a:latin typeface="Montserrat"/>
                <a:ea typeface="Montserrat"/>
                <a:cs typeface="Montserrat"/>
                <a:sym typeface="Montserrat"/>
              </a:rPr>
              <a:t>59</a:t>
            </a:r>
            <a:r>
              <a:rPr lang="en-US" sz="4676" u="none" strike="noStrike" spc="-93">
                <a:solidFill>
                  <a:srgbClr val="FFFFFF"/>
                </a:solidFill>
                <a:latin typeface="Montserrat"/>
                <a:ea typeface="Montserrat"/>
                <a:cs typeface="Montserrat"/>
                <a:sym typeface="Montserrat"/>
              </a:rPr>
              <a:t>%</a:t>
            </a:r>
          </a:p>
        </p:txBody>
      </p:sp>
      <p:sp>
        <p:nvSpPr>
          <p:cNvPr id="20" name="TextBox 20"/>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21" name="TextBox 21"/>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22" name="TextBox 22"/>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23" name="TextBox 23"/>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24" name="TextBox 24"/>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25" name="TextBox 25"/>
          <p:cNvSpPr txBox="1"/>
          <p:nvPr/>
        </p:nvSpPr>
        <p:spPr>
          <a:xfrm>
            <a:off x="1337758" y="2073875"/>
            <a:ext cx="15353497" cy="932612"/>
          </a:xfrm>
          <a:prstGeom prst="rect">
            <a:avLst/>
          </a:prstGeom>
        </p:spPr>
        <p:txBody>
          <a:bodyPr lIns="0" tIns="0" rIns="0" bIns="0" rtlCol="0" anchor="t">
            <a:spAutoFit/>
          </a:bodyPr>
          <a:lstStyle/>
          <a:p>
            <a:pPr marL="0" lvl="0" indent="0" algn="l">
              <a:lnSpc>
                <a:spcPts val="7257"/>
              </a:lnSpc>
            </a:pPr>
            <a:r>
              <a:rPr lang="en-US" sz="6480" b="1" spc="12">
                <a:solidFill>
                  <a:srgbClr val="FFFFFF"/>
                </a:solidFill>
                <a:latin typeface="Montserrat Bold"/>
                <a:ea typeface="Montserrat Bold"/>
                <a:cs typeface="Montserrat Bold"/>
                <a:sym typeface="Montserrat Bold"/>
              </a:rPr>
              <a:t>PROCESSO DE INSCRIÇÃO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21451" y="1857192"/>
            <a:ext cx="4570975" cy="8076607"/>
            <a:chOff x="0" y="0"/>
            <a:chExt cx="708164" cy="1251278"/>
          </a:xfrm>
        </p:grpSpPr>
        <p:sp>
          <p:nvSpPr>
            <p:cNvPr id="3" name="Freeform 3"/>
            <p:cNvSpPr/>
            <p:nvPr/>
          </p:nvSpPr>
          <p:spPr>
            <a:xfrm rot="-210000">
              <a:off x="-37534" y="-20449"/>
              <a:ext cx="783231" cy="1292176"/>
            </a:xfrm>
            <a:custGeom>
              <a:avLst/>
              <a:gdLst/>
              <a:ahLst/>
              <a:cxnLst/>
              <a:rect l="l" t="t" r="r" b="b"/>
              <a:pathLst>
                <a:path w="783231" h="1292176">
                  <a:moveTo>
                    <a:pt x="76389" y="0"/>
                  </a:moveTo>
                  <a:lnTo>
                    <a:pt x="783232" y="43232"/>
                  </a:lnTo>
                  <a:lnTo>
                    <a:pt x="706843" y="1292176"/>
                  </a:lnTo>
                  <a:lnTo>
                    <a:pt x="0" y="1248944"/>
                  </a:lnTo>
                  <a:close/>
                </a:path>
              </a:pathLst>
            </a:custGeom>
            <a:blipFill>
              <a:blip r:embed="rId2"/>
              <a:stretch>
                <a:fillRect l="-119183" t="-20387" r="-88210" b="-3601"/>
              </a:stretch>
            </a:blipFill>
          </p:spPr>
          <p:txBody>
            <a:bodyPr/>
            <a:lstStyle/>
            <a:p>
              <a:endParaRPr lang="pt-PT"/>
            </a:p>
          </p:txBody>
        </p:sp>
      </p:grpSp>
      <p:sp>
        <p:nvSpPr>
          <p:cNvPr id="4" name="Freeform 4"/>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3"/>
            <a:stretch>
              <a:fillRect l="-85" r="-85"/>
            </a:stretch>
          </a:blipFill>
        </p:spPr>
        <p:txBody>
          <a:bodyPr/>
          <a:lstStyle/>
          <a:p>
            <a:endParaRPr lang="pt-PT"/>
          </a:p>
        </p:txBody>
      </p:sp>
      <p:grpSp>
        <p:nvGrpSpPr>
          <p:cNvPr id="5" name="Group 5"/>
          <p:cNvGrpSpPr/>
          <p:nvPr/>
        </p:nvGrpSpPr>
        <p:grpSpPr>
          <a:xfrm>
            <a:off x="13892277" y="605043"/>
            <a:ext cx="1919429" cy="566532"/>
            <a:chOff x="0" y="0"/>
            <a:chExt cx="505529" cy="149210"/>
          </a:xfrm>
        </p:grpSpPr>
        <p:sp>
          <p:nvSpPr>
            <p:cNvPr id="6" name="Freeform 6"/>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7" name="TextBox 7"/>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270872" y="6414886"/>
            <a:ext cx="5668318" cy="614411"/>
            <a:chOff x="0" y="0"/>
            <a:chExt cx="1018273" cy="110375"/>
          </a:xfrm>
        </p:grpSpPr>
        <p:sp>
          <p:nvSpPr>
            <p:cNvPr id="9" name="Freeform 9"/>
            <p:cNvSpPr/>
            <p:nvPr/>
          </p:nvSpPr>
          <p:spPr>
            <a:xfrm>
              <a:off x="0" y="0"/>
              <a:ext cx="1018273" cy="110375"/>
            </a:xfrm>
            <a:custGeom>
              <a:avLst/>
              <a:gdLst/>
              <a:ahLst/>
              <a:cxnLst/>
              <a:rect l="l" t="t" r="r" b="b"/>
              <a:pathLst>
                <a:path w="1018273" h="110375">
                  <a:moveTo>
                    <a:pt x="20487" y="0"/>
                  </a:moveTo>
                  <a:lnTo>
                    <a:pt x="997786" y="0"/>
                  </a:lnTo>
                  <a:cubicBezTo>
                    <a:pt x="1009101" y="0"/>
                    <a:pt x="1018273" y="9172"/>
                    <a:pt x="1018273" y="20487"/>
                  </a:cubicBezTo>
                  <a:lnTo>
                    <a:pt x="1018273" y="89887"/>
                  </a:lnTo>
                  <a:cubicBezTo>
                    <a:pt x="1018273" y="95321"/>
                    <a:pt x="1016115" y="100532"/>
                    <a:pt x="1012273" y="104374"/>
                  </a:cubicBezTo>
                  <a:cubicBezTo>
                    <a:pt x="1008431" y="108216"/>
                    <a:pt x="1003220" y="110375"/>
                    <a:pt x="997786" y="110375"/>
                  </a:cubicBezTo>
                  <a:lnTo>
                    <a:pt x="20487" y="110375"/>
                  </a:lnTo>
                  <a:cubicBezTo>
                    <a:pt x="15054" y="110375"/>
                    <a:pt x="9843" y="108216"/>
                    <a:pt x="6001" y="104374"/>
                  </a:cubicBezTo>
                  <a:cubicBezTo>
                    <a:pt x="2158" y="100532"/>
                    <a:pt x="0" y="95321"/>
                    <a:pt x="0" y="89887"/>
                  </a:cubicBezTo>
                  <a:lnTo>
                    <a:pt x="0" y="20487"/>
                  </a:lnTo>
                  <a:cubicBezTo>
                    <a:pt x="0" y="15054"/>
                    <a:pt x="2158" y="9843"/>
                    <a:pt x="6001" y="6001"/>
                  </a:cubicBezTo>
                  <a:cubicBezTo>
                    <a:pt x="9843" y="2158"/>
                    <a:pt x="15054" y="0"/>
                    <a:pt x="20487" y="0"/>
                  </a:cubicBezTo>
                  <a:close/>
                </a:path>
              </a:pathLst>
            </a:custGeom>
            <a:solidFill>
              <a:srgbClr val="03B2AF"/>
            </a:solidFill>
            <a:ln cap="sq">
              <a:noFill/>
              <a:prstDash val="solid"/>
              <a:miter/>
            </a:ln>
          </p:spPr>
          <p:txBody>
            <a:bodyPr/>
            <a:lstStyle/>
            <a:p>
              <a:endParaRPr lang="pt-PT"/>
            </a:p>
          </p:txBody>
        </p:sp>
        <p:sp>
          <p:nvSpPr>
            <p:cNvPr id="10" name="TextBox 10"/>
            <p:cNvSpPr txBox="1"/>
            <p:nvPr/>
          </p:nvSpPr>
          <p:spPr>
            <a:xfrm>
              <a:off x="0" y="0"/>
              <a:ext cx="1018273" cy="110375"/>
            </a:xfrm>
            <a:prstGeom prst="rect">
              <a:avLst/>
            </a:prstGeom>
          </p:spPr>
          <p:txBody>
            <a:bodyPr lIns="50800" tIns="50800" rIns="50800" bIns="50800" rtlCol="0" anchor="ctr"/>
            <a:lstStyle/>
            <a:p>
              <a:pPr algn="ctr">
                <a:lnSpc>
                  <a:spcPts val="2160"/>
                </a:lnSpc>
              </a:pPr>
              <a:endParaRPr/>
            </a:p>
          </p:txBody>
        </p:sp>
      </p:grpSp>
      <p:grpSp>
        <p:nvGrpSpPr>
          <p:cNvPr id="11" name="Group 11"/>
          <p:cNvGrpSpPr/>
          <p:nvPr/>
        </p:nvGrpSpPr>
        <p:grpSpPr>
          <a:xfrm>
            <a:off x="10270872" y="4747559"/>
            <a:ext cx="6579833" cy="614411"/>
            <a:chOff x="0" y="0"/>
            <a:chExt cx="1182020" cy="110375"/>
          </a:xfrm>
        </p:grpSpPr>
        <p:sp>
          <p:nvSpPr>
            <p:cNvPr id="12" name="Freeform 12"/>
            <p:cNvSpPr/>
            <p:nvPr/>
          </p:nvSpPr>
          <p:spPr>
            <a:xfrm>
              <a:off x="0" y="0"/>
              <a:ext cx="1182020" cy="110375"/>
            </a:xfrm>
            <a:custGeom>
              <a:avLst/>
              <a:gdLst/>
              <a:ahLst/>
              <a:cxnLst/>
              <a:rect l="l" t="t" r="r" b="b"/>
              <a:pathLst>
                <a:path w="1182020" h="110375">
                  <a:moveTo>
                    <a:pt x="17649" y="0"/>
                  </a:moveTo>
                  <a:lnTo>
                    <a:pt x="1164371" y="0"/>
                  </a:lnTo>
                  <a:cubicBezTo>
                    <a:pt x="1169052" y="0"/>
                    <a:pt x="1173541" y="1859"/>
                    <a:pt x="1176851" y="5169"/>
                  </a:cubicBezTo>
                  <a:cubicBezTo>
                    <a:pt x="1180161" y="8479"/>
                    <a:pt x="1182020" y="12968"/>
                    <a:pt x="1182020" y="17649"/>
                  </a:cubicBezTo>
                  <a:lnTo>
                    <a:pt x="1182020" y="92725"/>
                  </a:lnTo>
                  <a:cubicBezTo>
                    <a:pt x="1182020" y="102473"/>
                    <a:pt x="1174119" y="110375"/>
                    <a:pt x="1164371" y="110375"/>
                  </a:cubicBezTo>
                  <a:lnTo>
                    <a:pt x="17649" y="110375"/>
                  </a:lnTo>
                  <a:cubicBezTo>
                    <a:pt x="12968" y="110375"/>
                    <a:pt x="8479" y="108515"/>
                    <a:pt x="5169" y="105205"/>
                  </a:cubicBezTo>
                  <a:cubicBezTo>
                    <a:pt x="1859" y="101895"/>
                    <a:pt x="0" y="97406"/>
                    <a:pt x="0" y="92725"/>
                  </a:cubicBezTo>
                  <a:lnTo>
                    <a:pt x="0" y="17649"/>
                  </a:lnTo>
                  <a:cubicBezTo>
                    <a:pt x="0" y="12968"/>
                    <a:pt x="1859" y="8479"/>
                    <a:pt x="5169" y="5169"/>
                  </a:cubicBezTo>
                  <a:cubicBezTo>
                    <a:pt x="8479" y="1859"/>
                    <a:pt x="12968" y="0"/>
                    <a:pt x="17649" y="0"/>
                  </a:cubicBezTo>
                  <a:close/>
                </a:path>
              </a:pathLst>
            </a:custGeom>
            <a:solidFill>
              <a:srgbClr val="008CD2"/>
            </a:solidFill>
            <a:ln cap="sq">
              <a:noFill/>
              <a:prstDash val="solid"/>
              <a:miter/>
            </a:ln>
          </p:spPr>
          <p:txBody>
            <a:bodyPr/>
            <a:lstStyle/>
            <a:p>
              <a:endParaRPr lang="pt-PT"/>
            </a:p>
          </p:txBody>
        </p:sp>
        <p:sp>
          <p:nvSpPr>
            <p:cNvPr id="13" name="TextBox 13"/>
            <p:cNvSpPr txBox="1"/>
            <p:nvPr/>
          </p:nvSpPr>
          <p:spPr>
            <a:xfrm>
              <a:off x="0" y="0"/>
              <a:ext cx="1182020" cy="110375"/>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10314795" y="8006419"/>
            <a:ext cx="5881432" cy="614411"/>
            <a:chOff x="0" y="0"/>
            <a:chExt cx="1056558" cy="110375"/>
          </a:xfrm>
        </p:grpSpPr>
        <p:sp>
          <p:nvSpPr>
            <p:cNvPr id="15" name="Freeform 15"/>
            <p:cNvSpPr/>
            <p:nvPr/>
          </p:nvSpPr>
          <p:spPr>
            <a:xfrm>
              <a:off x="0" y="0"/>
              <a:ext cx="1056558" cy="110375"/>
            </a:xfrm>
            <a:custGeom>
              <a:avLst/>
              <a:gdLst/>
              <a:ahLst/>
              <a:cxnLst/>
              <a:rect l="l" t="t" r="r" b="b"/>
              <a:pathLst>
                <a:path w="1056558" h="110375">
                  <a:moveTo>
                    <a:pt x="19745" y="0"/>
                  </a:moveTo>
                  <a:lnTo>
                    <a:pt x="1036813" y="0"/>
                  </a:lnTo>
                  <a:cubicBezTo>
                    <a:pt x="1047717" y="0"/>
                    <a:pt x="1056558" y="8840"/>
                    <a:pt x="1056558" y="19745"/>
                  </a:cubicBezTo>
                  <a:lnTo>
                    <a:pt x="1056558" y="90630"/>
                  </a:lnTo>
                  <a:cubicBezTo>
                    <a:pt x="1056558" y="101535"/>
                    <a:pt x="1047717" y="110375"/>
                    <a:pt x="1036813" y="110375"/>
                  </a:cubicBezTo>
                  <a:lnTo>
                    <a:pt x="19745" y="110375"/>
                  </a:lnTo>
                  <a:cubicBezTo>
                    <a:pt x="8840" y="110375"/>
                    <a:pt x="0" y="101535"/>
                    <a:pt x="0" y="90630"/>
                  </a:cubicBezTo>
                  <a:lnTo>
                    <a:pt x="0" y="19745"/>
                  </a:lnTo>
                  <a:cubicBezTo>
                    <a:pt x="0" y="8840"/>
                    <a:pt x="8840" y="0"/>
                    <a:pt x="19745" y="0"/>
                  </a:cubicBezTo>
                  <a:close/>
                </a:path>
              </a:pathLst>
            </a:custGeom>
            <a:solidFill>
              <a:srgbClr val="17C0FF"/>
            </a:solidFill>
            <a:ln cap="sq">
              <a:noFill/>
              <a:prstDash val="solid"/>
              <a:miter/>
            </a:ln>
          </p:spPr>
          <p:txBody>
            <a:bodyPr/>
            <a:lstStyle/>
            <a:p>
              <a:endParaRPr lang="pt-PT"/>
            </a:p>
          </p:txBody>
        </p:sp>
        <p:sp>
          <p:nvSpPr>
            <p:cNvPr id="16" name="TextBox 16"/>
            <p:cNvSpPr txBox="1"/>
            <p:nvPr/>
          </p:nvSpPr>
          <p:spPr>
            <a:xfrm>
              <a:off x="0" y="0"/>
              <a:ext cx="1056558" cy="110375"/>
            </a:xfrm>
            <a:prstGeom prst="rect">
              <a:avLst/>
            </a:prstGeom>
          </p:spPr>
          <p:txBody>
            <a:bodyPr lIns="50800" tIns="50800" rIns="50800" bIns="50800" rtlCol="0" anchor="ctr"/>
            <a:lstStyle/>
            <a:p>
              <a:pPr algn="ctr">
                <a:lnSpc>
                  <a:spcPts val="2160"/>
                </a:lnSpc>
              </a:pPr>
              <a:endParaRPr/>
            </a:p>
          </p:txBody>
        </p:sp>
      </p:grpSp>
      <p:sp>
        <p:nvSpPr>
          <p:cNvPr id="17" name="Freeform 17"/>
          <p:cNvSpPr/>
          <p:nvPr/>
        </p:nvSpPr>
        <p:spPr>
          <a:xfrm rot="-458575">
            <a:off x="3329560" y="8797185"/>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4"/>
            <a:stretch>
              <a:fillRect/>
            </a:stretch>
          </a:blipFill>
        </p:spPr>
        <p:txBody>
          <a:bodyPr/>
          <a:lstStyle/>
          <a:p>
            <a:endParaRPr lang="pt-PT"/>
          </a:p>
        </p:txBody>
      </p:sp>
      <p:sp>
        <p:nvSpPr>
          <p:cNvPr id="18" name="TextBox 18"/>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9" name="TextBox 19"/>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20" name="TextBox 20"/>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21" name="TextBox 21"/>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22" name="TextBox 22"/>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23" name="TextBox 23"/>
          <p:cNvSpPr txBox="1"/>
          <p:nvPr/>
        </p:nvSpPr>
        <p:spPr>
          <a:xfrm>
            <a:off x="5840789" y="4542462"/>
            <a:ext cx="3815762" cy="3909319"/>
          </a:xfrm>
          <a:prstGeom prst="rect">
            <a:avLst/>
          </a:prstGeom>
        </p:spPr>
        <p:txBody>
          <a:bodyPr lIns="0" tIns="0" rIns="0" bIns="0" rtlCol="0" anchor="t">
            <a:spAutoFit/>
          </a:bodyPr>
          <a:lstStyle/>
          <a:p>
            <a:pPr algn="r">
              <a:lnSpc>
                <a:spcPts val="4452"/>
              </a:lnSpc>
            </a:pPr>
            <a:r>
              <a:rPr lang="en-US" sz="3049" b="1">
                <a:solidFill>
                  <a:srgbClr val="FFFFFF"/>
                </a:solidFill>
                <a:latin typeface="Montserrat Bold"/>
                <a:ea typeface="Montserrat Bold"/>
                <a:cs typeface="Montserrat Bold"/>
                <a:sym typeface="Montserrat Bold"/>
              </a:rPr>
              <a:t>Temas </a:t>
            </a:r>
          </a:p>
          <a:p>
            <a:pPr algn="r">
              <a:lnSpc>
                <a:spcPts val="4452"/>
              </a:lnSpc>
            </a:pPr>
            <a:r>
              <a:rPr lang="en-US" sz="3049" b="1">
                <a:solidFill>
                  <a:srgbClr val="FFFFFF"/>
                </a:solidFill>
                <a:latin typeface="Montserrat Bold"/>
                <a:ea typeface="Montserrat Bold"/>
                <a:cs typeface="Montserrat Bold"/>
                <a:sym typeface="Montserrat Bold"/>
              </a:rPr>
              <a:t>abordados</a:t>
            </a:r>
          </a:p>
          <a:p>
            <a:pPr algn="r">
              <a:lnSpc>
                <a:spcPts val="4452"/>
              </a:lnSpc>
            </a:pPr>
            <a:endParaRPr lang="en-US" sz="3049" b="1">
              <a:solidFill>
                <a:srgbClr val="FFFFFF"/>
              </a:solidFill>
              <a:latin typeface="Montserrat Bold"/>
              <a:ea typeface="Montserrat Bold"/>
              <a:cs typeface="Montserrat Bold"/>
              <a:sym typeface="Montserrat Bold"/>
            </a:endParaRPr>
          </a:p>
          <a:p>
            <a:pPr algn="r">
              <a:lnSpc>
                <a:spcPts val="4452"/>
              </a:lnSpc>
            </a:pPr>
            <a:r>
              <a:rPr lang="en-US" sz="3049" b="1">
                <a:solidFill>
                  <a:srgbClr val="FFFFFF"/>
                </a:solidFill>
                <a:latin typeface="Montserrat Bold"/>
                <a:ea typeface="Montserrat Bold"/>
                <a:cs typeface="Montserrat Bold"/>
                <a:sym typeface="Montserrat Bold"/>
              </a:rPr>
              <a:t>Interação </a:t>
            </a:r>
          </a:p>
          <a:p>
            <a:pPr algn="r">
              <a:lnSpc>
                <a:spcPts val="4452"/>
              </a:lnSpc>
            </a:pPr>
            <a:r>
              <a:rPr lang="en-US" sz="3049" b="1">
                <a:solidFill>
                  <a:srgbClr val="FFFFFF"/>
                </a:solidFill>
                <a:latin typeface="Montserrat Bold"/>
                <a:ea typeface="Montserrat Bold"/>
                <a:cs typeface="Montserrat Bold"/>
                <a:sym typeface="Montserrat Bold"/>
              </a:rPr>
              <a:t>com o público</a:t>
            </a:r>
          </a:p>
          <a:p>
            <a:pPr algn="r">
              <a:lnSpc>
                <a:spcPts val="4452"/>
              </a:lnSpc>
            </a:pPr>
            <a:endParaRPr lang="en-US" sz="3049" b="1">
              <a:solidFill>
                <a:srgbClr val="FFFFFF"/>
              </a:solidFill>
              <a:latin typeface="Montserrat Bold"/>
              <a:ea typeface="Montserrat Bold"/>
              <a:cs typeface="Montserrat Bold"/>
              <a:sym typeface="Montserrat Bold"/>
            </a:endParaRPr>
          </a:p>
          <a:p>
            <a:pPr algn="r">
              <a:lnSpc>
                <a:spcPts val="4452"/>
              </a:lnSpc>
            </a:pPr>
            <a:r>
              <a:rPr lang="en-US" sz="3049" b="1">
                <a:solidFill>
                  <a:srgbClr val="FFFFFF"/>
                </a:solidFill>
                <a:latin typeface="Montserrat Bold"/>
                <a:ea typeface="Montserrat Bold"/>
                <a:cs typeface="Montserrat Bold"/>
                <a:sym typeface="Montserrat Bold"/>
              </a:rPr>
              <a:t>Duração</a:t>
            </a:r>
          </a:p>
        </p:txBody>
      </p:sp>
      <p:sp>
        <p:nvSpPr>
          <p:cNvPr id="24" name="TextBox 24"/>
          <p:cNvSpPr txBox="1"/>
          <p:nvPr/>
        </p:nvSpPr>
        <p:spPr>
          <a:xfrm>
            <a:off x="14765223" y="4819972"/>
            <a:ext cx="1823214" cy="421960"/>
          </a:xfrm>
          <a:prstGeom prst="rect">
            <a:avLst/>
          </a:prstGeom>
        </p:spPr>
        <p:txBody>
          <a:bodyPr lIns="0" tIns="0" rIns="0" bIns="0" rtlCol="0" anchor="t">
            <a:spAutoFit/>
          </a:bodyPr>
          <a:lstStyle/>
          <a:p>
            <a:pPr algn="r">
              <a:lnSpc>
                <a:spcPts val="3517"/>
              </a:lnSpc>
            </a:pPr>
            <a:r>
              <a:rPr lang="en-US" sz="2512" b="1">
                <a:solidFill>
                  <a:srgbClr val="FFFFFF"/>
                </a:solidFill>
                <a:latin typeface="Montserrat Bold"/>
                <a:ea typeface="Montserrat Bold"/>
                <a:cs typeface="Montserrat Bold"/>
                <a:sym typeface="Montserrat Bold"/>
              </a:rPr>
              <a:t>4,54</a:t>
            </a:r>
          </a:p>
        </p:txBody>
      </p:sp>
      <p:sp>
        <p:nvSpPr>
          <p:cNvPr id="25" name="TextBox 25"/>
          <p:cNvSpPr txBox="1"/>
          <p:nvPr/>
        </p:nvSpPr>
        <p:spPr>
          <a:xfrm>
            <a:off x="13607488" y="6487597"/>
            <a:ext cx="2082071" cy="421960"/>
          </a:xfrm>
          <a:prstGeom prst="rect">
            <a:avLst/>
          </a:prstGeom>
        </p:spPr>
        <p:txBody>
          <a:bodyPr lIns="0" tIns="0" rIns="0" bIns="0" rtlCol="0" anchor="t">
            <a:spAutoFit/>
          </a:bodyPr>
          <a:lstStyle/>
          <a:p>
            <a:pPr algn="r">
              <a:lnSpc>
                <a:spcPts val="3517"/>
              </a:lnSpc>
            </a:pPr>
            <a:r>
              <a:rPr lang="en-US" sz="2512" b="1">
                <a:solidFill>
                  <a:srgbClr val="FFFFFF"/>
                </a:solidFill>
                <a:latin typeface="Montserrat Bold"/>
                <a:ea typeface="Montserrat Bold"/>
                <a:cs typeface="Montserrat Bold"/>
                <a:sym typeface="Montserrat Bold"/>
              </a:rPr>
              <a:t>4,34</a:t>
            </a:r>
          </a:p>
        </p:txBody>
      </p:sp>
      <p:sp>
        <p:nvSpPr>
          <p:cNvPr id="26" name="TextBox 26"/>
          <p:cNvSpPr txBox="1"/>
          <p:nvPr/>
        </p:nvSpPr>
        <p:spPr>
          <a:xfrm>
            <a:off x="10270872" y="1904817"/>
            <a:ext cx="6922341" cy="1847012"/>
          </a:xfrm>
          <a:prstGeom prst="rect">
            <a:avLst/>
          </a:prstGeom>
        </p:spPr>
        <p:txBody>
          <a:bodyPr lIns="0" tIns="0" rIns="0" bIns="0" rtlCol="0" anchor="t">
            <a:spAutoFit/>
          </a:bodyPr>
          <a:lstStyle/>
          <a:p>
            <a:pPr marL="0" lvl="0" indent="0" algn="l">
              <a:lnSpc>
                <a:spcPts val="7257"/>
              </a:lnSpc>
            </a:pPr>
            <a:r>
              <a:rPr lang="en-US" sz="6480" b="1" spc="12">
                <a:solidFill>
                  <a:srgbClr val="FFFFFF"/>
                </a:solidFill>
                <a:latin typeface="Montserrat Bold"/>
                <a:ea typeface="Montserrat Bold"/>
                <a:cs typeface="Montserrat Bold"/>
                <a:sym typeface="Montserrat Bold"/>
              </a:rPr>
              <a:t>MESAS REDONDAS</a:t>
            </a:r>
          </a:p>
        </p:txBody>
      </p:sp>
      <p:sp>
        <p:nvSpPr>
          <p:cNvPr id="27" name="TextBox 27"/>
          <p:cNvSpPr txBox="1"/>
          <p:nvPr/>
        </p:nvSpPr>
        <p:spPr>
          <a:xfrm>
            <a:off x="13882407" y="8079130"/>
            <a:ext cx="2082071" cy="421960"/>
          </a:xfrm>
          <a:prstGeom prst="rect">
            <a:avLst/>
          </a:prstGeom>
        </p:spPr>
        <p:txBody>
          <a:bodyPr lIns="0" tIns="0" rIns="0" bIns="0" rtlCol="0" anchor="t">
            <a:spAutoFit/>
          </a:bodyPr>
          <a:lstStyle/>
          <a:p>
            <a:pPr algn="r">
              <a:lnSpc>
                <a:spcPts val="3517"/>
              </a:lnSpc>
            </a:pPr>
            <a:r>
              <a:rPr lang="en-US" sz="2512" b="1">
                <a:solidFill>
                  <a:srgbClr val="FFFFFF"/>
                </a:solidFill>
                <a:latin typeface="Montserrat Bold"/>
                <a:ea typeface="Montserrat Bold"/>
                <a:cs typeface="Montserrat Bold"/>
                <a:sym typeface="Montserrat Bold"/>
              </a:rPr>
              <a:t>4,35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sp>
        <p:nvSpPr>
          <p:cNvPr id="2" name="Freeform 2"/>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grpSp>
        <p:nvGrpSpPr>
          <p:cNvPr id="3" name="Group 3"/>
          <p:cNvGrpSpPr/>
          <p:nvPr/>
        </p:nvGrpSpPr>
        <p:grpSpPr>
          <a:xfrm>
            <a:off x="13892277" y="605043"/>
            <a:ext cx="1919429" cy="566532"/>
            <a:chOff x="0" y="0"/>
            <a:chExt cx="505529" cy="149210"/>
          </a:xfrm>
        </p:grpSpPr>
        <p:sp>
          <p:nvSpPr>
            <p:cNvPr id="4" name="Freeform 4"/>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5" name="TextBox 5"/>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612359" y="2210393"/>
            <a:ext cx="5698120" cy="7700892"/>
            <a:chOff x="0" y="0"/>
            <a:chExt cx="882788" cy="1193070"/>
          </a:xfrm>
        </p:grpSpPr>
        <p:sp>
          <p:nvSpPr>
            <p:cNvPr id="7" name="Freeform 7"/>
            <p:cNvSpPr/>
            <p:nvPr/>
          </p:nvSpPr>
          <p:spPr>
            <a:xfrm>
              <a:off x="0" y="0"/>
              <a:ext cx="882788" cy="1193070"/>
            </a:xfrm>
            <a:custGeom>
              <a:avLst/>
              <a:gdLst/>
              <a:ahLst/>
              <a:cxnLst/>
              <a:rect l="l" t="t" r="r" b="b"/>
              <a:pathLst>
                <a:path w="882788" h="1193070">
                  <a:moveTo>
                    <a:pt x="0" y="0"/>
                  </a:moveTo>
                  <a:lnTo>
                    <a:pt x="882788" y="0"/>
                  </a:lnTo>
                  <a:lnTo>
                    <a:pt x="882788" y="1193070"/>
                  </a:lnTo>
                  <a:lnTo>
                    <a:pt x="0" y="1193070"/>
                  </a:lnTo>
                  <a:close/>
                </a:path>
              </a:pathLst>
            </a:custGeom>
            <a:blipFill>
              <a:blip r:embed="rId3"/>
              <a:stretch>
                <a:fillRect l="-54343" t="-10359" r="-69786"/>
              </a:stretch>
            </a:blipFill>
          </p:spPr>
          <p:txBody>
            <a:bodyPr/>
            <a:lstStyle/>
            <a:p>
              <a:endParaRPr lang="pt-PT"/>
            </a:p>
          </p:txBody>
        </p:sp>
      </p:grpSp>
      <p:sp>
        <p:nvSpPr>
          <p:cNvPr id="8" name="TextBox 8"/>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9" name="TextBox 9"/>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0" name="TextBox 10"/>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1" name="TextBox 11"/>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2" name="TextBox 12"/>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grpSp>
        <p:nvGrpSpPr>
          <p:cNvPr id="13" name="Group 13"/>
          <p:cNvGrpSpPr/>
          <p:nvPr/>
        </p:nvGrpSpPr>
        <p:grpSpPr>
          <a:xfrm>
            <a:off x="3727560" y="6579476"/>
            <a:ext cx="6988428" cy="614411"/>
            <a:chOff x="0" y="0"/>
            <a:chExt cx="1255422" cy="110375"/>
          </a:xfrm>
        </p:grpSpPr>
        <p:sp>
          <p:nvSpPr>
            <p:cNvPr id="14" name="Freeform 14"/>
            <p:cNvSpPr/>
            <p:nvPr/>
          </p:nvSpPr>
          <p:spPr>
            <a:xfrm>
              <a:off x="0" y="0"/>
              <a:ext cx="1255422" cy="110375"/>
            </a:xfrm>
            <a:custGeom>
              <a:avLst/>
              <a:gdLst/>
              <a:ahLst/>
              <a:cxnLst/>
              <a:rect l="l" t="t" r="r" b="b"/>
              <a:pathLst>
                <a:path w="1255422" h="110375">
                  <a:moveTo>
                    <a:pt x="16617" y="0"/>
                  </a:moveTo>
                  <a:lnTo>
                    <a:pt x="1238804" y="0"/>
                  </a:lnTo>
                  <a:cubicBezTo>
                    <a:pt x="1243212" y="0"/>
                    <a:pt x="1247438" y="1751"/>
                    <a:pt x="1250555" y="4867"/>
                  </a:cubicBezTo>
                  <a:cubicBezTo>
                    <a:pt x="1253671" y="7983"/>
                    <a:pt x="1255422" y="12210"/>
                    <a:pt x="1255422" y="16617"/>
                  </a:cubicBezTo>
                  <a:lnTo>
                    <a:pt x="1255422" y="93757"/>
                  </a:lnTo>
                  <a:cubicBezTo>
                    <a:pt x="1255422" y="102935"/>
                    <a:pt x="1247982" y="110375"/>
                    <a:pt x="1238804" y="110375"/>
                  </a:cubicBezTo>
                  <a:lnTo>
                    <a:pt x="16617" y="110375"/>
                  </a:lnTo>
                  <a:cubicBezTo>
                    <a:pt x="12210" y="110375"/>
                    <a:pt x="7983" y="108624"/>
                    <a:pt x="4867" y="105508"/>
                  </a:cubicBezTo>
                  <a:cubicBezTo>
                    <a:pt x="1751" y="102391"/>
                    <a:pt x="0" y="98165"/>
                    <a:pt x="0" y="93757"/>
                  </a:cubicBezTo>
                  <a:lnTo>
                    <a:pt x="0" y="16617"/>
                  </a:lnTo>
                  <a:cubicBezTo>
                    <a:pt x="0" y="12210"/>
                    <a:pt x="1751" y="7983"/>
                    <a:pt x="4867" y="4867"/>
                  </a:cubicBezTo>
                  <a:cubicBezTo>
                    <a:pt x="7983" y="1751"/>
                    <a:pt x="12210" y="0"/>
                    <a:pt x="16617" y="0"/>
                  </a:cubicBezTo>
                  <a:close/>
                </a:path>
              </a:pathLst>
            </a:custGeom>
            <a:solidFill>
              <a:srgbClr val="03B2AF"/>
            </a:solidFill>
            <a:ln cap="sq">
              <a:noFill/>
              <a:prstDash val="solid"/>
              <a:miter/>
            </a:ln>
          </p:spPr>
          <p:txBody>
            <a:bodyPr/>
            <a:lstStyle/>
            <a:p>
              <a:endParaRPr lang="pt-PT"/>
            </a:p>
          </p:txBody>
        </p:sp>
        <p:sp>
          <p:nvSpPr>
            <p:cNvPr id="15" name="TextBox 15"/>
            <p:cNvSpPr txBox="1"/>
            <p:nvPr/>
          </p:nvSpPr>
          <p:spPr>
            <a:xfrm>
              <a:off x="0" y="0"/>
              <a:ext cx="1255422" cy="110375"/>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3727560" y="4912149"/>
            <a:ext cx="6234103" cy="614411"/>
            <a:chOff x="0" y="0"/>
            <a:chExt cx="1119913" cy="110375"/>
          </a:xfrm>
        </p:grpSpPr>
        <p:sp>
          <p:nvSpPr>
            <p:cNvPr id="17" name="Freeform 17"/>
            <p:cNvSpPr/>
            <p:nvPr/>
          </p:nvSpPr>
          <p:spPr>
            <a:xfrm>
              <a:off x="0" y="0"/>
              <a:ext cx="1119913" cy="110375"/>
            </a:xfrm>
            <a:custGeom>
              <a:avLst/>
              <a:gdLst/>
              <a:ahLst/>
              <a:cxnLst/>
              <a:rect l="l" t="t" r="r" b="b"/>
              <a:pathLst>
                <a:path w="1119913" h="110375">
                  <a:moveTo>
                    <a:pt x="18628" y="0"/>
                  </a:moveTo>
                  <a:lnTo>
                    <a:pt x="1101285" y="0"/>
                  </a:lnTo>
                  <a:cubicBezTo>
                    <a:pt x="1111573" y="0"/>
                    <a:pt x="1119913" y="8340"/>
                    <a:pt x="1119913" y="18628"/>
                  </a:cubicBezTo>
                  <a:lnTo>
                    <a:pt x="1119913" y="91747"/>
                  </a:lnTo>
                  <a:cubicBezTo>
                    <a:pt x="1119913" y="102035"/>
                    <a:pt x="1111573" y="110375"/>
                    <a:pt x="1101285" y="110375"/>
                  </a:cubicBezTo>
                  <a:lnTo>
                    <a:pt x="18628" y="110375"/>
                  </a:lnTo>
                  <a:cubicBezTo>
                    <a:pt x="8340" y="110375"/>
                    <a:pt x="0" y="102035"/>
                    <a:pt x="0" y="91747"/>
                  </a:cubicBezTo>
                  <a:lnTo>
                    <a:pt x="0" y="18628"/>
                  </a:lnTo>
                  <a:cubicBezTo>
                    <a:pt x="0" y="8340"/>
                    <a:pt x="8340" y="0"/>
                    <a:pt x="18628" y="0"/>
                  </a:cubicBezTo>
                  <a:close/>
                </a:path>
              </a:pathLst>
            </a:custGeom>
            <a:solidFill>
              <a:srgbClr val="008CD2"/>
            </a:solidFill>
            <a:ln cap="sq">
              <a:noFill/>
              <a:prstDash val="solid"/>
              <a:miter/>
            </a:ln>
          </p:spPr>
          <p:txBody>
            <a:bodyPr/>
            <a:lstStyle/>
            <a:p>
              <a:endParaRPr lang="pt-PT"/>
            </a:p>
          </p:txBody>
        </p:sp>
        <p:sp>
          <p:nvSpPr>
            <p:cNvPr id="18" name="TextBox 18"/>
            <p:cNvSpPr txBox="1"/>
            <p:nvPr/>
          </p:nvSpPr>
          <p:spPr>
            <a:xfrm>
              <a:off x="0" y="0"/>
              <a:ext cx="1119913" cy="110375"/>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3771483" y="8171009"/>
            <a:ext cx="5649684" cy="614411"/>
            <a:chOff x="0" y="0"/>
            <a:chExt cx="1014926" cy="110375"/>
          </a:xfrm>
        </p:grpSpPr>
        <p:sp>
          <p:nvSpPr>
            <p:cNvPr id="20" name="Freeform 20"/>
            <p:cNvSpPr/>
            <p:nvPr/>
          </p:nvSpPr>
          <p:spPr>
            <a:xfrm>
              <a:off x="0" y="0"/>
              <a:ext cx="1014926" cy="110375"/>
            </a:xfrm>
            <a:custGeom>
              <a:avLst/>
              <a:gdLst/>
              <a:ahLst/>
              <a:cxnLst/>
              <a:rect l="l" t="t" r="r" b="b"/>
              <a:pathLst>
                <a:path w="1014926" h="110375">
                  <a:moveTo>
                    <a:pt x="20555" y="0"/>
                  </a:moveTo>
                  <a:lnTo>
                    <a:pt x="994371" y="0"/>
                  </a:lnTo>
                  <a:cubicBezTo>
                    <a:pt x="1005723" y="0"/>
                    <a:pt x="1014926" y="9203"/>
                    <a:pt x="1014926" y="20555"/>
                  </a:cubicBezTo>
                  <a:lnTo>
                    <a:pt x="1014926" y="89820"/>
                  </a:lnTo>
                  <a:cubicBezTo>
                    <a:pt x="1014926" y="95271"/>
                    <a:pt x="1012760" y="100499"/>
                    <a:pt x="1008905" y="104354"/>
                  </a:cubicBezTo>
                  <a:cubicBezTo>
                    <a:pt x="1005051" y="108209"/>
                    <a:pt x="999822" y="110375"/>
                    <a:pt x="994371" y="110375"/>
                  </a:cubicBezTo>
                  <a:lnTo>
                    <a:pt x="20555" y="110375"/>
                  </a:lnTo>
                  <a:cubicBezTo>
                    <a:pt x="15103" y="110375"/>
                    <a:pt x="9875" y="108209"/>
                    <a:pt x="6020" y="104354"/>
                  </a:cubicBezTo>
                  <a:cubicBezTo>
                    <a:pt x="2166" y="100499"/>
                    <a:pt x="0" y="95271"/>
                    <a:pt x="0" y="89820"/>
                  </a:cubicBezTo>
                  <a:lnTo>
                    <a:pt x="0" y="20555"/>
                  </a:lnTo>
                  <a:cubicBezTo>
                    <a:pt x="0" y="15103"/>
                    <a:pt x="2166" y="9875"/>
                    <a:pt x="6020" y="6020"/>
                  </a:cubicBezTo>
                  <a:cubicBezTo>
                    <a:pt x="9875" y="2166"/>
                    <a:pt x="15103" y="0"/>
                    <a:pt x="20555" y="0"/>
                  </a:cubicBezTo>
                  <a:close/>
                </a:path>
              </a:pathLst>
            </a:custGeom>
            <a:solidFill>
              <a:srgbClr val="17C0FF"/>
            </a:solidFill>
            <a:ln cap="sq">
              <a:noFill/>
              <a:prstDash val="solid"/>
              <a:miter/>
            </a:ln>
          </p:spPr>
          <p:txBody>
            <a:bodyPr/>
            <a:lstStyle/>
            <a:p>
              <a:endParaRPr lang="pt-PT"/>
            </a:p>
          </p:txBody>
        </p:sp>
        <p:sp>
          <p:nvSpPr>
            <p:cNvPr id="21" name="TextBox 21"/>
            <p:cNvSpPr txBox="1"/>
            <p:nvPr/>
          </p:nvSpPr>
          <p:spPr>
            <a:xfrm>
              <a:off x="0" y="0"/>
              <a:ext cx="1014926" cy="110375"/>
            </a:xfrm>
            <a:prstGeom prst="rect">
              <a:avLst/>
            </a:prstGeom>
          </p:spPr>
          <p:txBody>
            <a:bodyPr lIns="50800" tIns="50800" rIns="50800" bIns="50800" rtlCol="0" anchor="ctr"/>
            <a:lstStyle/>
            <a:p>
              <a:pPr algn="ctr">
                <a:lnSpc>
                  <a:spcPts val="2160"/>
                </a:lnSpc>
              </a:pPr>
              <a:endParaRPr/>
            </a:p>
          </p:txBody>
        </p:sp>
      </p:grpSp>
      <p:sp>
        <p:nvSpPr>
          <p:cNvPr id="22" name="TextBox 22"/>
          <p:cNvSpPr txBox="1"/>
          <p:nvPr/>
        </p:nvSpPr>
        <p:spPr>
          <a:xfrm>
            <a:off x="-702524" y="4707052"/>
            <a:ext cx="3815762" cy="3909319"/>
          </a:xfrm>
          <a:prstGeom prst="rect">
            <a:avLst/>
          </a:prstGeom>
        </p:spPr>
        <p:txBody>
          <a:bodyPr lIns="0" tIns="0" rIns="0" bIns="0" rtlCol="0" anchor="t">
            <a:spAutoFit/>
          </a:bodyPr>
          <a:lstStyle/>
          <a:p>
            <a:pPr algn="r">
              <a:lnSpc>
                <a:spcPts val="4452"/>
              </a:lnSpc>
            </a:pPr>
            <a:r>
              <a:rPr lang="en-US" sz="3049" b="1">
                <a:solidFill>
                  <a:srgbClr val="FFFFFF"/>
                </a:solidFill>
                <a:latin typeface="Montserrat Bold"/>
                <a:ea typeface="Montserrat Bold"/>
                <a:cs typeface="Montserrat Bold"/>
                <a:sym typeface="Montserrat Bold"/>
              </a:rPr>
              <a:t>Temas </a:t>
            </a:r>
          </a:p>
          <a:p>
            <a:pPr algn="r">
              <a:lnSpc>
                <a:spcPts val="4452"/>
              </a:lnSpc>
            </a:pPr>
            <a:r>
              <a:rPr lang="en-US" sz="3049" b="1">
                <a:solidFill>
                  <a:srgbClr val="FFFFFF"/>
                </a:solidFill>
                <a:latin typeface="Montserrat Bold"/>
                <a:ea typeface="Montserrat Bold"/>
                <a:cs typeface="Montserrat Bold"/>
                <a:sym typeface="Montserrat Bold"/>
              </a:rPr>
              <a:t>abordados</a:t>
            </a:r>
          </a:p>
          <a:p>
            <a:pPr algn="r">
              <a:lnSpc>
                <a:spcPts val="4452"/>
              </a:lnSpc>
            </a:pPr>
            <a:endParaRPr lang="en-US" sz="3049" b="1">
              <a:solidFill>
                <a:srgbClr val="FFFFFF"/>
              </a:solidFill>
              <a:latin typeface="Montserrat Bold"/>
              <a:ea typeface="Montserrat Bold"/>
              <a:cs typeface="Montserrat Bold"/>
              <a:sym typeface="Montserrat Bold"/>
            </a:endParaRPr>
          </a:p>
          <a:p>
            <a:pPr algn="r">
              <a:lnSpc>
                <a:spcPts val="4452"/>
              </a:lnSpc>
            </a:pPr>
            <a:r>
              <a:rPr lang="en-US" sz="3049" b="1">
                <a:solidFill>
                  <a:srgbClr val="FFFFFF"/>
                </a:solidFill>
                <a:latin typeface="Montserrat Bold"/>
                <a:ea typeface="Montserrat Bold"/>
                <a:cs typeface="Montserrat Bold"/>
                <a:sym typeface="Montserrat Bold"/>
              </a:rPr>
              <a:t>Interação </a:t>
            </a:r>
          </a:p>
          <a:p>
            <a:pPr algn="r">
              <a:lnSpc>
                <a:spcPts val="4452"/>
              </a:lnSpc>
            </a:pPr>
            <a:r>
              <a:rPr lang="en-US" sz="3049" b="1">
                <a:solidFill>
                  <a:srgbClr val="FFFFFF"/>
                </a:solidFill>
                <a:latin typeface="Montserrat Bold"/>
                <a:ea typeface="Montserrat Bold"/>
                <a:cs typeface="Montserrat Bold"/>
                <a:sym typeface="Montserrat Bold"/>
              </a:rPr>
              <a:t>com o público</a:t>
            </a:r>
          </a:p>
          <a:p>
            <a:pPr algn="r">
              <a:lnSpc>
                <a:spcPts val="4452"/>
              </a:lnSpc>
            </a:pPr>
            <a:endParaRPr lang="en-US" sz="3049" b="1">
              <a:solidFill>
                <a:srgbClr val="FFFFFF"/>
              </a:solidFill>
              <a:latin typeface="Montserrat Bold"/>
              <a:ea typeface="Montserrat Bold"/>
              <a:cs typeface="Montserrat Bold"/>
              <a:sym typeface="Montserrat Bold"/>
            </a:endParaRPr>
          </a:p>
          <a:p>
            <a:pPr algn="r">
              <a:lnSpc>
                <a:spcPts val="4452"/>
              </a:lnSpc>
            </a:pPr>
            <a:r>
              <a:rPr lang="en-US" sz="3049" b="1">
                <a:solidFill>
                  <a:srgbClr val="FFFFFF"/>
                </a:solidFill>
                <a:latin typeface="Montserrat Bold"/>
                <a:ea typeface="Montserrat Bold"/>
                <a:cs typeface="Montserrat Bold"/>
                <a:sym typeface="Montserrat Bold"/>
              </a:rPr>
              <a:t>Duração</a:t>
            </a:r>
          </a:p>
        </p:txBody>
      </p:sp>
      <p:sp>
        <p:nvSpPr>
          <p:cNvPr id="23" name="TextBox 23"/>
          <p:cNvSpPr txBox="1"/>
          <p:nvPr/>
        </p:nvSpPr>
        <p:spPr>
          <a:xfrm>
            <a:off x="7985760" y="4984561"/>
            <a:ext cx="1727415" cy="421960"/>
          </a:xfrm>
          <a:prstGeom prst="rect">
            <a:avLst/>
          </a:prstGeom>
        </p:spPr>
        <p:txBody>
          <a:bodyPr lIns="0" tIns="0" rIns="0" bIns="0" rtlCol="0" anchor="t">
            <a:spAutoFit/>
          </a:bodyPr>
          <a:lstStyle/>
          <a:p>
            <a:pPr algn="r">
              <a:lnSpc>
                <a:spcPts val="3517"/>
              </a:lnSpc>
            </a:pPr>
            <a:r>
              <a:rPr lang="en-US" sz="2512" b="1">
                <a:solidFill>
                  <a:srgbClr val="FFFFFF"/>
                </a:solidFill>
                <a:latin typeface="Montserrat Bold"/>
                <a:ea typeface="Montserrat Bold"/>
                <a:cs typeface="Montserrat Bold"/>
                <a:sym typeface="Montserrat Bold"/>
              </a:rPr>
              <a:t>4,49</a:t>
            </a:r>
          </a:p>
        </p:txBody>
      </p:sp>
      <p:sp>
        <p:nvSpPr>
          <p:cNvPr id="24" name="TextBox 24"/>
          <p:cNvSpPr txBox="1"/>
          <p:nvPr/>
        </p:nvSpPr>
        <p:spPr>
          <a:xfrm>
            <a:off x="7841249" y="6652186"/>
            <a:ext cx="2566971" cy="421960"/>
          </a:xfrm>
          <a:prstGeom prst="rect">
            <a:avLst/>
          </a:prstGeom>
        </p:spPr>
        <p:txBody>
          <a:bodyPr lIns="0" tIns="0" rIns="0" bIns="0" rtlCol="0" anchor="t">
            <a:spAutoFit/>
          </a:bodyPr>
          <a:lstStyle/>
          <a:p>
            <a:pPr algn="r">
              <a:lnSpc>
                <a:spcPts val="3517"/>
              </a:lnSpc>
            </a:pPr>
            <a:r>
              <a:rPr lang="en-US" sz="2512" b="1">
                <a:solidFill>
                  <a:srgbClr val="FFFFFF"/>
                </a:solidFill>
                <a:latin typeface="Montserrat Bold"/>
                <a:ea typeface="Montserrat Bold"/>
                <a:cs typeface="Montserrat Bold"/>
                <a:sym typeface="Montserrat Bold"/>
              </a:rPr>
              <a:t>4,58</a:t>
            </a:r>
          </a:p>
        </p:txBody>
      </p:sp>
      <p:sp>
        <p:nvSpPr>
          <p:cNvPr id="25" name="TextBox 25"/>
          <p:cNvSpPr txBox="1"/>
          <p:nvPr/>
        </p:nvSpPr>
        <p:spPr>
          <a:xfrm>
            <a:off x="3760604" y="2760337"/>
            <a:ext cx="6922341" cy="932612"/>
          </a:xfrm>
          <a:prstGeom prst="rect">
            <a:avLst/>
          </a:prstGeom>
        </p:spPr>
        <p:txBody>
          <a:bodyPr lIns="0" tIns="0" rIns="0" bIns="0" rtlCol="0" anchor="t">
            <a:spAutoFit/>
          </a:bodyPr>
          <a:lstStyle/>
          <a:p>
            <a:pPr marL="0" lvl="0" indent="0" algn="l">
              <a:lnSpc>
                <a:spcPts val="7257"/>
              </a:lnSpc>
            </a:pPr>
            <a:r>
              <a:rPr lang="en-US" sz="6480" b="1" spc="12">
                <a:solidFill>
                  <a:srgbClr val="FFFFFF"/>
                </a:solidFill>
                <a:latin typeface="Montserrat Bold"/>
                <a:ea typeface="Montserrat Bold"/>
                <a:cs typeface="Montserrat Bold"/>
                <a:sym typeface="Montserrat Bold"/>
              </a:rPr>
              <a:t>WORKSHOPS</a:t>
            </a:r>
          </a:p>
        </p:txBody>
      </p:sp>
      <p:sp>
        <p:nvSpPr>
          <p:cNvPr id="26" name="TextBox 26"/>
          <p:cNvSpPr txBox="1"/>
          <p:nvPr/>
        </p:nvSpPr>
        <p:spPr>
          <a:xfrm>
            <a:off x="7198520" y="8243719"/>
            <a:ext cx="2000031" cy="421960"/>
          </a:xfrm>
          <a:prstGeom prst="rect">
            <a:avLst/>
          </a:prstGeom>
        </p:spPr>
        <p:txBody>
          <a:bodyPr lIns="0" tIns="0" rIns="0" bIns="0" rtlCol="0" anchor="t">
            <a:spAutoFit/>
          </a:bodyPr>
          <a:lstStyle/>
          <a:p>
            <a:pPr algn="r">
              <a:lnSpc>
                <a:spcPts val="3517"/>
              </a:lnSpc>
            </a:pPr>
            <a:r>
              <a:rPr lang="en-US" sz="2512" b="1">
                <a:solidFill>
                  <a:srgbClr val="FFFFFF"/>
                </a:solidFill>
                <a:latin typeface="Montserrat Bold"/>
                <a:ea typeface="Montserrat Bold"/>
                <a:cs typeface="Montserrat Bold"/>
                <a:sym typeface="Montserrat Bold"/>
              </a:rPr>
              <a:t>4,34</a:t>
            </a:r>
          </a:p>
        </p:txBody>
      </p:sp>
      <p:sp>
        <p:nvSpPr>
          <p:cNvPr id="27" name="Freeform 27"/>
          <p:cNvSpPr/>
          <p:nvPr/>
        </p:nvSpPr>
        <p:spPr>
          <a:xfrm rot="-458575">
            <a:off x="11194644" y="8830589"/>
            <a:ext cx="2727928" cy="1137181"/>
          </a:xfrm>
          <a:custGeom>
            <a:avLst/>
            <a:gdLst/>
            <a:ahLst/>
            <a:cxnLst/>
            <a:rect l="l" t="t" r="r" b="b"/>
            <a:pathLst>
              <a:path w="2727928" h="1137181">
                <a:moveTo>
                  <a:pt x="0" y="0"/>
                </a:moveTo>
                <a:lnTo>
                  <a:pt x="2727928" y="0"/>
                </a:lnTo>
                <a:lnTo>
                  <a:pt x="2727928" y="1137182"/>
                </a:lnTo>
                <a:lnTo>
                  <a:pt x="0" y="1137182"/>
                </a:lnTo>
                <a:lnTo>
                  <a:pt x="0" y="0"/>
                </a:lnTo>
                <a:close/>
              </a:path>
            </a:pathLst>
          </a:custGeom>
          <a:blipFill>
            <a:blip r:embed="rId4"/>
            <a:stretch>
              <a:fillRect/>
            </a:stretch>
          </a:blipFill>
        </p:spPr>
        <p:txBody>
          <a:bodyPr/>
          <a:lstStyle/>
          <a:p>
            <a:endParaRPr lang="pt-P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sp>
        <p:nvSpPr>
          <p:cNvPr id="2" name="Freeform 2"/>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grpSp>
        <p:nvGrpSpPr>
          <p:cNvPr id="3" name="Group 3"/>
          <p:cNvGrpSpPr/>
          <p:nvPr/>
        </p:nvGrpSpPr>
        <p:grpSpPr>
          <a:xfrm>
            <a:off x="13892277" y="605043"/>
            <a:ext cx="1919429" cy="566532"/>
            <a:chOff x="0" y="0"/>
            <a:chExt cx="505529" cy="149210"/>
          </a:xfrm>
        </p:grpSpPr>
        <p:sp>
          <p:nvSpPr>
            <p:cNvPr id="4" name="Freeform 4"/>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5" name="TextBox 5"/>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5400000">
            <a:off x="10610438" y="6631803"/>
            <a:ext cx="3426657" cy="984587"/>
            <a:chOff x="0" y="0"/>
            <a:chExt cx="741959" cy="213188"/>
          </a:xfrm>
        </p:grpSpPr>
        <p:sp>
          <p:nvSpPr>
            <p:cNvPr id="7" name="Freeform 7"/>
            <p:cNvSpPr/>
            <p:nvPr/>
          </p:nvSpPr>
          <p:spPr>
            <a:xfrm>
              <a:off x="0" y="0"/>
              <a:ext cx="741959" cy="213188"/>
            </a:xfrm>
            <a:custGeom>
              <a:avLst/>
              <a:gdLst/>
              <a:ahLst/>
              <a:cxnLst/>
              <a:rect l="l" t="t" r="r" b="b"/>
              <a:pathLst>
                <a:path w="741959" h="213188">
                  <a:moveTo>
                    <a:pt x="33890" y="0"/>
                  </a:moveTo>
                  <a:lnTo>
                    <a:pt x="708069" y="0"/>
                  </a:lnTo>
                  <a:cubicBezTo>
                    <a:pt x="717057" y="0"/>
                    <a:pt x="725677" y="3571"/>
                    <a:pt x="732033" y="9926"/>
                  </a:cubicBezTo>
                  <a:cubicBezTo>
                    <a:pt x="738388" y="16282"/>
                    <a:pt x="741959" y="24902"/>
                    <a:pt x="741959" y="33890"/>
                  </a:cubicBezTo>
                  <a:lnTo>
                    <a:pt x="741959" y="179299"/>
                  </a:lnTo>
                  <a:cubicBezTo>
                    <a:pt x="741959" y="188287"/>
                    <a:pt x="738388" y="196907"/>
                    <a:pt x="732033" y="203262"/>
                  </a:cubicBezTo>
                  <a:cubicBezTo>
                    <a:pt x="725677" y="209618"/>
                    <a:pt x="717057" y="213188"/>
                    <a:pt x="708069" y="213188"/>
                  </a:cubicBezTo>
                  <a:lnTo>
                    <a:pt x="33890" y="213188"/>
                  </a:lnTo>
                  <a:cubicBezTo>
                    <a:pt x="24902" y="213188"/>
                    <a:pt x="16282" y="209618"/>
                    <a:pt x="9926" y="203262"/>
                  </a:cubicBezTo>
                  <a:cubicBezTo>
                    <a:pt x="3571" y="196907"/>
                    <a:pt x="0" y="188287"/>
                    <a:pt x="0" y="179299"/>
                  </a:cubicBezTo>
                  <a:lnTo>
                    <a:pt x="0" y="33890"/>
                  </a:lnTo>
                  <a:cubicBezTo>
                    <a:pt x="0" y="24902"/>
                    <a:pt x="3571" y="16282"/>
                    <a:pt x="9926" y="9926"/>
                  </a:cubicBezTo>
                  <a:cubicBezTo>
                    <a:pt x="16282" y="3571"/>
                    <a:pt x="24902" y="0"/>
                    <a:pt x="33890" y="0"/>
                  </a:cubicBezTo>
                  <a:close/>
                </a:path>
              </a:pathLst>
            </a:custGeom>
            <a:solidFill>
              <a:srgbClr val="17C0FF"/>
            </a:solidFill>
            <a:ln cap="sq">
              <a:noFill/>
              <a:prstDash val="solid"/>
              <a:miter/>
            </a:ln>
          </p:spPr>
          <p:txBody>
            <a:bodyPr/>
            <a:lstStyle/>
            <a:p>
              <a:endParaRPr lang="pt-PT"/>
            </a:p>
          </p:txBody>
        </p:sp>
        <p:sp>
          <p:nvSpPr>
            <p:cNvPr id="8" name="TextBox 8"/>
            <p:cNvSpPr txBox="1"/>
            <p:nvPr/>
          </p:nvSpPr>
          <p:spPr>
            <a:xfrm>
              <a:off x="0" y="0"/>
              <a:ext cx="741959" cy="213188"/>
            </a:xfrm>
            <a:prstGeom prst="rect">
              <a:avLst/>
            </a:prstGeom>
          </p:spPr>
          <p:txBody>
            <a:bodyPr lIns="50800" tIns="50800" rIns="50800" bIns="50800" rtlCol="0" anchor="ctr"/>
            <a:lstStyle/>
            <a:p>
              <a:pPr algn="ctr">
                <a:lnSpc>
                  <a:spcPts val="2160"/>
                </a:lnSpc>
              </a:pPr>
              <a:endParaRPr/>
            </a:p>
          </p:txBody>
        </p:sp>
      </p:grpSp>
      <p:sp>
        <p:nvSpPr>
          <p:cNvPr id="9" name="Freeform 9"/>
          <p:cNvSpPr/>
          <p:nvPr/>
        </p:nvSpPr>
        <p:spPr>
          <a:xfrm rot="-458575">
            <a:off x="10024627" y="7046797"/>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sp>
        <p:nvSpPr>
          <p:cNvPr id="10" name="TextBox 10"/>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1" name="TextBox 11"/>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2" name="TextBox 12"/>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3" name="TextBox 13"/>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4" name="TextBox 14"/>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15" name="TextBox 15"/>
          <p:cNvSpPr txBox="1"/>
          <p:nvPr/>
        </p:nvSpPr>
        <p:spPr>
          <a:xfrm>
            <a:off x="6788357" y="1583135"/>
            <a:ext cx="10611235" cy="932612"/>
          </a:xfrm>
          <a:prstGeom prst="rect">
            <a:avLst/>
          </a:prstGeom>
        </p:spPr>
        <p:txBody>
          <a:bodyPr lIns="0" tIns="0" rIns="0" bIns="0" rtlCol="0" anchor="t">
            <a:spAutoFit/>
          </a:bodyPr>
          <a:lstStyle/>
          <a:p>
            <a:pPr marL="0" lvl="0" indent="0" algn="r">
              <a:lnSpc>
                <a:spcPts val="7257"/>
              </a:lnSpc>
            </a:pPr>
            <a:r>
              <a:rPr lang="en-US" sz="6480" b="1" spc="12">
                <a:solidFill>
                  <a:srgbClr val="FFFFFF"/>
                </a:solidFill>
                <a:latin typeface="Montserrat Bold"/>
                <a:ea typeface="Montserrat Bold"/>
                <a:cs typeface="Montserrat Bold"/>
                <a:sym typeface="Montserrat Bold"/>
              </a:rPr>
              <a:t>PROGRAMAÇÃO </a:t>
            </a:r>
          </a:p>
        </p:txBody>
      </p:sp>
      <p:grpSp>
        <p:nvGrpSpPr>
          <p:cNvPr id="16" name="Group 16"/>
          <p:cNvGrpSpPr/>
          <p:nvPr/>
        </p:nvGrpSpPr>
        <p:grpSpPr>
          <a:xfrm rot="-5400000">
            <a:off x="8597523" y="6794142"/>
            <a:ext cx="3101979" cy="984587"/>
            <a:chOff x="0" y="0"/>
            <a:chExt cx="671658" cy="213188"/>
          </a:xfrm>
        </p:grpSpPr>
        <p:sp>
          <p:nvSpPr>
            <p:cNvPr id="17" name="Freeform 17"/>
            <p:cNvSpPr/>
            <p:nvPr/>
          </p:nvSpPr>
          <p:spPr>
            <a:xfrm>
              <a:off x="0" y="0"/>
              <a:ext cx="671658" cy="213188"/>
            </a:xfrm>
            <a:custGeom>
              <a:avLst/>
              <a:gdLst/>
              <a:ahLst/>
              <a:cxnLst/>
              <a:rect l="l" t="t" r="r" b="b"/>
              <a:pathLst>
                <a:path w="671658" h="213188">
                  <a:moveTo>
                    <a:pt x="37437" y="0"/>
                  </a:moveTo>
                  <a:lnTo>
                    <a:pt x="634221" y="0"/>
                  </a:lnTo>
                  <a:cubicBezTo>
                    <a:pt x="654897" y="0"/>
                    <a:pt x="671658" y="16761"/>
                    <a:pt x="671658" y="37437"/>
                  </a:cubicBezTo>
                  <a:lnTo>
                    <a:pt x="671658" y="175751"/>
                  </a:lnTo>
                  <a:cubicBezTo>
                    <a:pt x="671658" y="185680"/>
                    <a:pt x="667714" y="195202"/>
                    <a:pt x="660693" y="202223"/>
                  </a:cubicBezTo>
                  <a:cubicBezTo>
                    <a:pt x="653672" y="209244"/>
                    <a:pt x="644150" y="213188"/>
                    <a:pt x="634221" y="213188"/>
                  </a:cubicBezTo>
                  <a:lnTo>
                    <a:pt x="37437" y="213188"/>
                  </a:lnTo>
                  <a:cubicBezTo>
                    <a:pt x="16761" y="213188"/>
                    <a:pt x="0" y="196427"/>
                    <a:pt x="0" y="175751"/>
                  </a:cubicBezTo>
                  <a:lnTo>
                    <a:pt x="0" y="37437"/>
                  </a:lnTo>
                  <a:cubicBezTo>
                    <a:pt x="0" y="16761"/>
                    <a:pt x="16761" y="0"/>
                    <a:pt x="37437" y="0"/>
                  </a:cubicBezTo>
                  <a:close/>
                </a:path>
              </a:pathLst>
            </a:custGeom>
            <a:solidFill>
              <a:srgbClr val="03B2AF"/>
            </a:solidFill>
            <a:ln cap="sq">
              <a:noFill/>
              <a:prstDash val="solid"/>
              <a:miter/>
            </a:ln>
          </p:spPr>
          <p:txBody>
            <a:bodyPr/>
            <a:lstStyle/>
            <a:p>
              <a:endParaRPr lang="pt-PT"/>
            </a:p>
          </p:txBody>
        </p:sp>
        <p:sp>
          <p:nvSpPr>
            <p:cNvPr id="18" name="TextBox 18"/>
            <p:cNvSpPr txBox="1"/>
            <p:nvPr/>
          </p:nvSpPr>
          <p:spPr>
            <a:xfrm>
              <a:off x="0" y="0"/>
              <a:ext cx="671658" cy="213188"/>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rot="-5400000">
            <a:off x="5638675" y="5993739"/>
            <a:ext cx="4702786" cy="984587"/>
            <a:chOff x="0" y="0"/>
            <a:chExt cx="1018273" cy="213188"/>
          </a:xfrm>
        </p:grpSpPr>
        <p:sp>
          <p:nvSpPr>
            <p:cNvPr id="20" name="Freeform 20"/>
            <p:cNvSpPr/>
            <p:nvPr/>
          </p:nvSpPr>
          <p:spPr>
            <a:xfrm>
              <a:off x="0" y="0"/>
              <a:ext cx="1018273" cy="213188"/>
            </a:xfrm>
            <a:custGeom>
              <a:avLst/>
              <a:gdLst/>
              <a:ahLst/>
              <a:cxnLst/>
              <a:rect l="l" t="t" r="r" b="b"/>
              <a:pathLst>
                <a:path w="1018273" h="213188">
                  <a:moveTo>
                    <a:pt x="24694" y="0"/>
                  </a:moveTo>
                  <a:lnTo>
                    <a:pt x="993580" y="0"/>
                  </a:lnTo>
                  <a:cubicBezTo>
                    <a:pt x="1007218" y="0"/>
                    <a:pt x="1018273" y="11056"/>
                    <a:pt x="1018273" y="24694"/>
                  </a:cubicBezTo>
                  <a:lnTo>
                    <a:pt x="1018273" y="188495"/>
                  </a:lnTo>
                  <a:cubicBezTo>
                    <a:pt x="1018273" y="202133"/>
                    <a:pt x="1007218" y="213188"/>
                    <a:pt x="993580" y="213188"/>
                  </a:cubicBezTo>
                  <a:lnTo>
                    <a:pt x="24694" y="213188"/>
                  </a:lnTo>
                  <a:cubicBezTo>
                    <a:pt x="11056" y="213188"/>
                    <a:pt x="0" y="202133"/>
                    <a:pt x="0" y="188495"/>
                  </a:cubicBezTo>
                  <a:lnTo>
                    <a:pt x="0" y="24694"/>
                  </a:lnTo>
                  <a:cubicBezTo>
                    <a:pt x="0" y="11056"/>
                    <a:pt x="11056" y="0"/>
                    <a:pt x="24694" y="0"/>
                  </a:cubicBezTo>
                  <a:close/>
                </a:path>
              </a:pathLst>
            </a:custGeom>
            <a:solidFill>
              <a:srgbClr val="008CD2"/>
            </a:solidFill>
            <a:ln cap="sq">
              <a:noFill/>
              <a:prstDash val="solid"/>
              <a:miter/>
            </a:ln>
          </p:spPr>
          <p:txBody>
            <a:bodyPr/>
            <a:lstStyle/>
            <a:p>
              <a:endParaRPr lang="pt-PT"/>
            </a:p>
          </p:txBody>
        </p:sp>
        <p:sp>
          <p:nvSpPr>
            <p:cNvPr id="21" name="TextBox 21"/>
            <p:cNvSpPr txBox="1"/>
            <p:nvPr/>
          </p:nvSpPr>
          <p:spPr>
            <a:xfrm>
              <a:off x="0" y="0"/>
              <a:ext cx="1018273" cy="213188"/>
            </a:xfrm>
            <a:prstGeom prst="rect">
              <a:avLst/>
            </a:prstGeom>
          </p:spPr>
          <p:txBody>
            <a:bodyPr lIns="50800" tIns="50800" rIns="50800" bIns="50800" rtlCol="0" anchor="ctr"/>
            <a:lstStyle/>
            <a:p>
              <a:pPr algn="ctr">
                <a:lnSpc>
                  <a:spcPts val="2160"/>
                </a:lnSpc>
              </a:pPr>
              <a:endParaRPr/>
            </a:p>
          </p:txBody>
        </p:sp>
      </p:grpSp>
      <p:sp>
        <p:nvSpPr>
          <p:cNvPr id="22" name="TextBox 22"/>
          <p:cNvSpPr txBox="1"/>
          <p:nvPr/>
        </p:nvSpPr>
        <p:spPr>
          <a:xfrm rot="-5400000">
            <a:off x="7209930" y="4986654"/>
            <a:ext cx="1512650" cy="422021"/>
          </a:xfrm>
          <a:prstGeom prst="rect">
            <a:avLst/>
          </a:prstGeom>
        </p:spPr>
        <p:txBody>
          <a:bodyPr lIns="0" tIns="0" rIns="0" bIns="0" rtlCol="0" anchor="t">
            <a:spAutoFit/>
          </a:bodyPr>
          <a:lstStyle/>
          <a:p>
            <a:pPr algn="r">
              <a:lnSpc>
                <a:spcPts val="3514"/>
              </a:lnSpc>
            </a:pPr>
            <a:r>
              <a:rPr lang="en-US" sz="2510" b="1">
                <a:solidFill>
                  <a:srgbClr val="FFFFFF"/>
                </a:solidFill>
                <a:latin typeface="Montserrat Bold"/>
                <a:ea typeface="Montserrat Bold"/>
                <a:cs typeface="Montserrat Bold"/>
                <a:sym typeface="Montserrat Bold"/>
              </a:rPr>
              <a:t>4,43</a:t>
            </a:r>
          </a:p>
        </p:txBody>
      </p:sp>
      <p:sp>
        <p:nvSpPr>
          <p:cNvPr id="23" name="TextBox 23"/>
          <p:cNvSpPr txBox="1"/>
          <p:nvPr/>
        </p:nvSpPr>
        <p:spPr>
          <a:xfrm rot="-5400000">
            <a:off x="9260992" y="6659433"/>
            <a:ext cx="1727415" cy="422021"/>
          </a:xfrm>
          <a:prstGeom prst="rect">
            <a:avLst/>
          </a:prstGeom>
        </p:spPr>
        <p:txBody>
          <a:bodyPr lIns="0" tIns="0" rIns="0" bIns="0" rtlCol="0" anchor="t">
            <a:spAutoFit/>
          </a:bodyPr>
          <a:lstStyle/>
          <a:p>
            <a:pPr algn="r">
              <a:lnSpc>
                <a:spcPts val="3514"/>
              </a:lnSpc>
            </a:pPr>
            <a:r>
              <a:rPr lang="en-US" sz="2510" b="1">
                <a:solidFill>
                  <a:srgbClr val="FFFFFF"/>
                </a:solidFill>
                <a:latin typeface="Montserrat Bold"/>
                <a:ea typeface="Montserrat Bold"/>
                <a:cs typeface="Montserrat Bold"/>
                <a:sym typeface="Montserrat Bold"/>
              </a:rPr>
              <a:t>4,14</a:t>
            </a:r>
          </a:p>
        </p:txBody>
      </p:sp>
      <p:sp>
        <p:nvSpPr>
          <p:cNvPr id="24" name="TextBox 24"/>
          <p:cNvSpPr txBox="1"/>
          <p:nvPr/>
        </p:nvSpPr>
        <p:spPr>
          <a:xfrm rot="-5400000">
            <a:off x="11423240" y="6438304"/>
            <a:ext cx="1727415" cy="422021"/>
          </a:xfrm>
          <a:prstGeom prst="rect">
            <a:avLst/>
          </a:prstGeom>
        </p:spPr>
        <p:txBody>
          <a:bodyPr lIns="0" tIns="0" rIns="0" bIns="0" rtlCol="0" anchor="t">
            <a:spAutoFit/>
          </a:bodyPr>
          <a:lstStyle/>
          <a:p>
            <a:pPr algn="r">
              <a:lnSpc>
                <a:spcPts val="3514"/>
              </a:lnSpc>
            </a:pPr>
            <a:r>
              <a:rPr lang="en-US" sz="2510" b="1">
                <a:solidFill>
                  <a:srgbClr val="FFFFFF"/>
                </a:solidFill>
                <a:latin typeface="Montserrat Bold"/>
                <a:ea typeface="Montserrat Bold"/>
                <a:cs typeface="Montserrat Bold"/>
                <a:sym typeface="Montserrat Bold"/>
              </a:rPr>
              <a:t>4,18</a:t>
            </a:r>
          </a:p>
        </p:txBody>
      </p:sp>
      <p:grpSp>
        <p:nvGrpSpPr>
          <p:cNvPr id="25" name="Group 25"/>
          <p:cNvGrpSpPr/>
          <p:nvPr/>
        </p:nvGrpSpPr>
        <p:grpSpPr>
          <a:xfrm rot="-5400000">
            <a:off x="993884" y="5783127"/>
            <a:ext cx="5060790" cy="984587"/>
            <a:chOff x="0" y="0"/>
            <a:chExt cx="1095790" cy="213188"/>
          </a:xfrm>
        </p:grpSpPr>
        <p:sp>
          <p:nvSpPr>
            <p:cNvPr id="26" name="Freeform 26"/>
            <p:cNvSpPr/>
            <p:nvPr/>
          </p:nvSpPr>
          <p:spPr>
            <a:xfrm>
              <a:off x="0" y="0"/>
              <a:ext cx="1095790" cy="213188"/>
            </a:xfrm>
            <a:custGeom>
              <a:avLst/>
              <a:gdLst/>
              <a:ahLst/>
              <a:cxnLst/>
              <a:rect l="l" t="t" r="r" b="b"/>
              <a:pathLst>
                <a:path w="1095790" h="213188">
                  <a:moveTo>
                    <a:pt x="22947" y="0"/>
                  </a:moveTo>
                  <a:lnTo>
                    <a:pt x="1072844" y="0"/>
                  </a:lnTo>
                  <a:cubicBezTo>
                    <a:pt x="1085517" y="0"/>
                    <a:pt x="1095790" y="10274"/>
                    <a:pt x="1095790" y="22947"/>
                  </a:cubicBezTo>
                  <a:lnTo>
                    <a:pt x="1095790" y="190242"/>
                  </a:lnTo>
                  <a:cubicBezTo>
                    <a:pt x="1095790" y="202915"/>
                    <a:pt x="1085517" y="213188"/>
                    <a:pt x="1072844" y="213188"/>
                  </a:cubicBezTo>
                  <a:lnTo>
                    <a:pt x="22947" y="213188"/>
                  </a:lnTo>
                  <a:cubicBezTo>
                    <a:pt x="10274" y="213188"/>
                    <a:pt x="0" y="202915"/>
                    <a:pt x="0" y="190242"/>
                  </a:cubicBezTo>
                  <a:lnTo>
                    <a:pt x="0" y="22947"/>
                  </a:lnTo>
                  <a:cubicBezTo>
                    <a:pt x="0" y="10274"/>
                    <a:pt x="10274" y="0"/>
                    <a:pt x="22947" y="0"/>
                  </a:cubicBezTo>
                  <a:close/>
                </a:path>
              </a:pathLst>
            </a:custGeom>
            <a:solidFill>
              <a:srgbClr val="03B2AF"/>
            </a:solidFill>
            <a:ln cap="sq">
              <a:noFill/>
              <a:prstDash val="solid"/>
              <a:miter/>
            </a:ln>
          </p:spPr>
          <p:txBody>
            <a:bodyPr/>
            <a:lstStyle/>
            <a:p>
              <a:endParaRPr lang="pt-PT"/>
            </a:p>
          </p:txBody>
        </p:sp>
        <p:sp>
          <p:nvSpPr>
            <p:cNvPr id="27" name="TextBox 27"/>
            <p:cNvSpPr txBox="1"/>
            <p:nvPr/>
          </p:nvSpPr>
          <p:spPr>
            <a:xfrm>
              <a:off x="0" y="0"/>
              <a:ext cx="1095790" cy="213188"/>
            </a:xfrm>
            <a:prstGeom prst="rect">
              <a:avLst/>
            </a:prstGeom>
          </p:spPr>
          <p:txBody>
            <a:bodyPr lIns="50800" tIns="50800" rIns="50800" bIns="50800" rtlCol="0" anchor="ctr"/>
            <a:lstStyle/>
            <a:p>
              <a:pPr algn="ctr">
                <a:lnSpc>
                  <a:spcPts val="2160"/>
                </a:lnSpc>
              </a:pPr>
              <a:endParaRPr/>
            </a:p>
          </p:txBody>
        </p:sp>
      </p:grpSp>
      <p:sp>
        <p:nvSpPr>
          <p:cNvPr id="28" name="TextBox 28"/>
          <p:cNvSpPr txBox="1"/>
          <p:nvPr/>
        </p:nvSpPr>
        <p:spPr>
          <a:xfrm>
            <a:off x="33129" y="9008091"/>
            <a:ext cx="2485683" cy="907048"/>
          </a:xfrm>
          <a:prstGeom prst="rect">
            <a:avLst/>
          </a:prstGeom>
        </p:spPr>
        <p:txBody>
          <a:bodyPr lIns="0" tIns="0" rIns="0" bIns="0" rtlCol="0" anchor="t">
            <a:spAutoFit/>
          </a:bodyPr>
          <a:lstStyle/>
          <a:p>
            <a:pPr algn="ctr">
              <a:lnSpc>
                <a:spcPts val="3694"/>
              </a:lnSpc>
            </a:pPr>
            <a:r>
              <a:rPr lang="en-US" sz="2530" b="1">
                <a:solidFill>
                  <a:srgbClr val="FFFFFF"/>
                </a:solidFill>
                <a:latin typeface="Montserrat Bold"/>
                <a:ea typeface="Montserrat Bold"/>
                <a:cs typeface="Montserrat Bold"/>
                <a:sym typeface="Montserrat Bold"/>
              </a:rPr>
              <a:t>Horário e </a:t>
            </a:r>
          </a:p>
          <a:p>
            <a:pPr algn="ctr">
              <a:lnSpc>
                <a:spcPts val="3694"/>
              </a:lnSpc>
            </a:pPr>
            <a:r>
              <a:rPr lang="en-US" sz="2530" b="1">
                <a:solidFill>
                  <a:srgbClr val="FFFFFF"/>
                </a:solidFill>
                <a:latin typeface="Montserrat Bold"/>
                <a:ea typeface="Montserrat Bold"/>
                <a:cs typeface="Montserrat Bold"/>
                <a:sym typeface="Montserrat Bold"/>
              </a:rPr>
              <a:t>Data</a:t>
            </a:r>
          </a:p>
        </p:txBody>
      </p:sp>
      <p:sp>
        <p:nvSpPr>
          <p:cNvPr id="29" name="TextBox 29"/>
          <p:cNvSpPr txBox="1"/>
          <p:nvPr/>
        </p:nvSpPr>
        <p:spPr>
          <a:xfrm rot="-5400000">
            <a:off x="476651" y="4147148"/>
            <a:ext cx="1512650" cy="347105"/>
          </a:xfrm>
          <a:prstGeom prst="rect">
            <a:avLst/>
          </a:prstGeom>
        </p:spPr>
        <p:txBody>
          <a:bodyPr lIns="0" tIns="0" rIns="0" bIns="0" rtlCol="0" anchor="t">
            <a:spAutoFit/>
          </a:bodyPr>
          <a:lstStyle/>
          <a:p>
            <a:pPr algn="r">
              <a:lnSpc>
                <a:spcPts val="2918"/>
              </a:lnSpc>
            </a:pPr>
            <a:r>
              <a:rPr lang="en-US" sz="2084" b="1">
                <a:solidFill>
                  <a:srgbClr val="FFFFFF"/>
                </a:solidFill>
                <a:latin typeface="Montserrat Bold"/>
                <a:ea typeface="Montserrat Bold"/>
                <a:cs typeface="Montserrat Bold"/>
                <a:sym typeface="Montserrat Bold"/>
              </a:rPr>
              <a:t>4,54</a:t>
            </a:r>
          </a:p>
        </p:txBody>
      </p:sp>
      <p:sp>
        <p:nvSpPr>
          <p:cNvPr id="30" name="TextBox 30"/>
          <p:cNvSpPr txBox="1"/>
          <p:nvPr/>
        </p:nvSpPr>
        <p:spPr>
          <a:xfrm rot="-5460000">
            <a:off x="2636763" y="4790331"/>
            <a:ext cx="1727415" cy="422021"/>
          </a:xfrm>
          <a:prstGeom prst="rect">
            <a:avLst/>
          </a:prstGeom>
        </p:spPr>
        <p:txBody>
          <a:bodyPr lIns="0" tIns="0" rIns="0" bIns="0" rtlCol="0" anchor="t">
            <a:spAutoFit/>
          </a:bodyPr>
          <a:lstStyle/>
          <a:p>
            <a:pPr algn="r">
              <a:lnSpc>
                <a:spcPts val="3514"/>
              </a:lnSpc>
            </a:pPr>
            <a:r>
              <a:rPr lang="en-US" sz="2510" b="1">
                <a:solidFill>
                  <a:srgbClr val="FFFFFF"/>
                </a:solidFill>
                <a:latin typeface="Montserrat Bold"/>
                <a:ea typeface="Montserrat Bold"/>
                <a:cs typeface="Montserrat Bold"/>
                <a:sym typeface="Montserrat Bold"/>
              </a:rPr>
              <a:t>4,46</a:t>
            </a:r>
          </a:p>
        </p:txBody>
      </p:sp>
      <p:sp>
        <p:nvSpPr>
          <p:cNvPr id="31" name="TextBox 31"/>
          <p:cNvSpPr txBox="1"/>
          <p:nvPr/>
        </p:nvSpPr>
        <p:spPr>
          <a:xfrm rot="-5400000">
            <a:off x="4805282" y="4824795"/>
            <a:ext cx="1727415" cy="347105"/>
          </a:xfrm>
          <a:prstGeom prst="rect">
            <a:avLst/>
          </a:prstGeom>
        </p:spPr>
        <p:txBody>
          <a:bodyPr lIns="0" tIns="0" rIns="0" bIns="0" rtlCol="0" anchor="t">
            <a:spAutoFit/>
          </a:bodyPr>
          <a:lstStyle/>
          <a:p>
            <a:pPr algn="r">
              <a:lnSpc>
                <a:spcPts val="2918"/>
              </a:lnSpc>
            </a:pPr>
            <a:r>
              <a:rPr lang="en-US" sz="2084" b="1">
                <a:solidFill>
                  <a:srgbClr val="FFFFFF"/>
                </a:solidFill>
                <a:latin typeface="Montserrat Bold"/>
                <a:ea typeface="Montserrat Bold"/>
                <a:cs typeface="Montserrat Bold"/>
                <a:sym typeface="Montserrat Bold"/>
              </a:rPr>
              <a:t>4,35</a:t>
            </a:r>
          </a:p>
        </p:txBody>
      </p:sp>
      <p:sp>
        <p:nvSpPr>
          <p:cNvPr id="32" name="TextBox 32"/>
          <p:cNvSpPr txBox="1"/>
          <p:nvPr/>
        </p:nvSpPr>
        <p:spPr>
          <a:xfrm>
            <a:off x="2281438" y="9218630"/>
            <a:ext cx="2485683" cy="440323"/>
          </a:xfrm>
          <a:prstGeom prst="rect">
            <a:avLst/>
          </a:prstGeom>
        </p:spPr>
        <p:txBody>
          <a:bodyPr lIns="0" tIns="0" rIns="0" bIns="0" rtlCol="0" anchor="t">
            <a:spAutoFit/>
          </a:bodyPr>
          <a:lstStyle/>
          <a:p>
            <a:pPr algn="ctr">
              <a:lnSpc>
                <a:spcPts val="3694"/>
              </a:lnSpc>
            </a:pPr>
            <a:r>
              <a:rPr lang="en-US" sz="2530" b="1">
                <a:solidFill>
                  <a:srgbClr val="FFFFFF"/>
                </a:solidFill>
                <a:latin typeface="Montserrat Bold"/>
                <a:ea typeface="Montserrat Bold"/>
                <a:cs typeface="Montserrat Bold"/>
                <a:sym typeface="Montserrat Bold"/>
              </a:rPr>
              <a:t>Duração</a:t>
            </a:r>
          </a:p>
        </p:txBody>
      </p:sp>
      <p:sp>
        <p:nvSpPr>
          <p:cNvPr id="33" name="TextBox 33"/>
          <p:cNvSpPr txBox="1"/>
          <p:nvPr/>
        </p:nvSpPr>
        <p:spPr>
          <a:xfrm>
            <a:off x="6690748" y="9241453"/>
            <a:ext cx="2485683" cy="440323"/>
          </a:xfrm>
          <a:prstGeom prst="rect">
            <a:avLst/>
          </a:prstGeom>
        </p:spPr>
        <p:txBody>
          <a:bodyPr lIns="0" tIns="0" rIns="0" bIns="0" rtlCol="0" anchor="t">
            <a:spAutoFit/>
          </a:bodyPr>
          <a:lstStyle/>
          <a:p>
            <a:pPr algn="ctr">
              <a:lnSpc>
                <a:spcPts val="3694"/>
              </a:lnSpc>
            </a:pPr>
            <a:r>
              <a:rPr lang="en-US" sz="2530" b="1">
                <a:solidFill>
                  <a:srgbClr val="FFFFFF"/>
                </a:solidFill>
                <a:latin typeface="Montserrat Bold"/>
                <a:ea typeface="Montserrat Bold"/>
                <a:cs typeface="Montserrat Bold"/>
                <a:sym typeface="Montserrat Bold"/>
              </a:rPr>
              <a:t>Debates</a:t>
            </a:r>
          </a:p>
        </p:txBody>
      </p:sp>
      <p:sp>
        <p:nvSpPr>
          <p:cNvPr id="34" name="TextBox 34"/>
          <p:cNvSpPr txBox="1"/>
          <p:nvPr/>
        </p:nvSpPr>
        <p:spPr>
          <a:xfrm>
            <a:off x="8673627" y="9008091"/>
            <a:ext cx="2949771" cy="907048"/>
          </a:xfrm>
          <a:prstGeom prst="rect">
            <a:avLst/>
          </a:prstGeom>
        </p:spPr>
        <p:txBody>
          <a:bodyPr lIns="0" tIns="0" rIns="0" bIns="0" rtlCol="0" anchor="t">
            <a:spAutoFit/>
          </a:bodyPr>
          <a:lstStyle/>
          <a:p>
            <a:pPr algn="ctr">
              <a:lnSpc>
                <a:spcPts val="3694"/>
              </a:lnSpc>
            </a:pPr>
            <a:r>
              <a:rPr lang="en-US" sz="2530" b="1">
                <a:solidFill>
                  <a:srgbClr val="FFFFFF"/>
                </a:solidFill>
                <a:latin typeface="Montserrat Bold"/>
                <a:ea typeface="Montserrat Bold"/>
                <a:cs typeface="Montserrat Bold"/>
                <a:sym typeface="Montserrat Bold"/>
              </a:rPr>
              <a:t>Apresentações no átrio</a:t>
            </a:r>
          </a:p>
        </p:txBody>
      </p:sp>
      <p:sp>
        <p:nvSpPr>
          <p:cNvPr id="35" name="TextBox 35"/>
          <p:cNvSpPr txBox="1"/>
          <p:nvPr/>
        </p:nvSpPr>
        <p:spPr>
          <a:xfrm>
            <a:off x="11083918" y="9033945"/>
            <a:ext cx="2485683" cy="907048"/>
          </a:xfrm>
          <a:prstGeom prst="rect">
            <a:avLst/>
          </a:prstGeom>
        </p:spPr>
        <p:txBody>
          <a:bodyPr lIns="0" tIns="0" rIns="0" bIns="0" rtlCol="0" anchor="t">
            <a:spAutoFit/>
          </a:bodyPr>
          <a:lstStyle/>
          <a:p>
            <a:pPr algn="ctr">
              <a:lnSpc>
                <a:spcPts val="3694"/>
              </a:lnSpc>
            </a:pPr>
            <a:r>
              <a:rPr lang="en-US" sz="2530" b="1">
                <a:solidFill>
                  <a:srgbClr val="FFFFFF"/>
                </a:solidFill>
                <a:latin typeface="Montserrat Bold"/>
                <a:ea typeface="Montserrat Bold"/>
                <a:cs typeface="Montserrat Bold"/>
                <a:sym typeface="Montserrat Bold"/>
              </a:rPr>
              <a:t>Jantar </a:t>
            </a:r>
          </a:p>
          <a:p>
            <a:pPr algn="ctr">
              <a:lnSpc>
                <a:spcPts val="3694"/>
              </a:lnSpc>
            </a:pPr>
            <a:r>
              <a:rPr lang="en-US" sz="2530" b="1">
                <a:solidFill>
                  <a:srgbClr val="FFFFFF"/>
                </a:solidFill>
                <a:latin typeface="Montserrat Bold"/>
                <a:ea typeface="Montserrat Bold"/>
                <a:cs typeface="Montserrat Bold"/>
                <a:sym typeface="Montserrat Bold"/>
              </a:rPr>
              <a:t>social</a:t>
            </a:r>
          </a:p>
        </p:txBody>
      </p:sp>
      <p:sp>
        <p:nvSpPr>
          <p:cNvPr id="36" name="TextBox 36"/>
          <p:cNvSpPr txBox="1"/>
          <p:nvPr/>
        </p:nvSpPr>
        <p:spPr>
          <a:xfrm>
            <a:off x="13244204" y="9218630"/>
            <a:ext cx="2485683" cy="440323"/>
          </a:xfrm>
          <a:prstGeom prst="rect">
            <a:avLst/>
          </a:prstGeom>
        </p:spPr>
        <p:txBody>
          <a:bodyPr lIns="0" tIns="0" rIns="0" bIns="0" rtlCol="0" anchor="t">
            <a:spAutoFit/>
          </a:bodyPr>
          <a:lstStyle/>
          <a:p>
            <a:pPr algn="ctr">
              <a:lnSpc>
                <a:spcPts val="3694"/>
              </a:lnSpc>
            </a:pPr>
            <a:r>
              <a:rPr lang="en-US" sz="2530" b="1">
                <a:solidFill>
                  <a:srgbClr val="FFFFFF"/>
                </a:solidFill>
                <a:latin typeface="Montserrat Bold"/>
                <a:ea typeface="Montserrat Bold"/>
                <a:cs typeface="Montserrat Bold"/>
                <a:sym typeface="Montserrat Bold"/>
              </a:rPr>
              <a:t>Documentário</a:t>
            </a:r>
          </a:p>
        </p:txBody>
      </p:sp>
      <p:grpSp>
        <p:nvGrpSpPr>
          <p:cNvPr id="37" name="Group 37"/>
          <p:cNvGrpSpPr/>
          <p:nvPr/>
        </p:nvGrpSpPr>
        <p:grpSpPr>
          <a:xfrm rot="-5400000">
            <a:off x="11521861" y="5374918"/>
            <a:ext cx="6011074" cy="984587"/>
            <a:chOff x="0" y="0"/>
            <a:chExt cx="1301551" cy="213188"/>
          </a:xfrm>
        </p:grpSpPr>
        <p:sp>
          <p:nvSpPr>
            <p:cNvPr id="38" name="Freeform 38"/>
            <p:cNvSpPr/>
            <p:nvPr/>
          </p:nvSpPr>
          <p:spPr>
            <a:xfrm>
              <a:off x="0" y="0"/>
              <a:ext cx="1301551" cy="213188"/>
            </a:xfrm>
            <a:custGeom>
              <a:avLst/>
              <a:gdLst/>
              <a:ahLst/>
              <a:cxnLst/>
              <a:rect l="l" t="t" r="r" b="b"/>
              <a:pathLst>
                <a:path w="1301551" h="213188">
                  <a:moveTo>
                    <a:pt x="19319" y="0"/>
                  </a:moveTo>
                  <a:lnTo>
                    <a:pt x="1282232" y="0"/>
                  </a:lnTo>
                  <a:cubicBezTo>
                    <a:pt x="1287356" y="0"/>
                    <a:pt x="1292270" y="2035"/>
                    <a:pt x="1295893" y="5658"/>
                  </a:cubicBezTo>
                  <a:cubicBezTo>
                    <a:pt x="1299516" y="9281"/>
                    <a:pt x="1301551" y="14195"/>
                    <a:pt x="1301551" y="19319"/>
                  </a:cubicBezTo>
                  <a:lnTo>
                    <a:pt x="1301551" y="193869"/>
                  </a:lnTo>
                  <a:cubicBezTo>
                    <a:pt x="1301551" y="198993"/>
                    <a:pt x="1299516" y="203907"/>
                    <a:pt x="1295893" y="207530"/>
                  </a:cubicBezTo>
                  <a:cubicBezTo>
                    <a:pt x="1292270" y="211153"/>
                    <a:pt x="1287356" y="213188"/>
                    <a:pt x="1282232" y="213188"/>
                  </a:cubicBezTo>
                  <a:lnTo>
                    <a:pt x="19319" y="213188"/>
                  </a:lnTo>
                  <a:cubicBezTo>
                    <a:pt x="14195" y="213188"/>
                    <a:pt x="9281" y="211153"/>
                    <a:pt x="5658" y="207530"/>
                  </a:cubicBezTo>
                  <a:cubicBezTo>
                    <a:pt x="2035" y="203907"/>
                    <a:pt x="0" y="198993"/>
                    <a:pt x="0" y="193869"/>
                  </a:cubicBezTo>
                  <a:lnTo>
                    <a:pt x="0" y="19319"/>
                  </a:lnTo>
                  <a:cubicBezTo>
                    <a:pt x="0" y="14195"/>
                    <a:pt x="2035" y="9281"/>
                    <a:pt x="5658" y="5658"/>
                  </a:cubicBezTo>
                  <a:cubicBezTo>
                    <a:pt x="9281" y="2035"/>
                    <a:pt x="14195" y="0"/>
                    <a:pt x="19319" y="0"/>
                  </a:cubicBezTo>
                  <a:close/>
                </a:path>
              </a:pathLst>
            </a:custGeom>
            <a:solidFill>
              <a:srgbClr val="17C0FF"/>
            </a:solidFill>
            <a:ln cap="sq">
              <a:noFill/>
              <a:prstDash val="solid"/>
              <a:miter/>
            </a:ln>
          </p:spPr>
          <p:txBody>
            <a:bodyPr/>
            <a:lstStyle/>
            <a:p>
              <a:endParaRPr lang="pt-PT"/>
            </a:p>
          </p:txBody>
        </p:sp>
        <p:sp>
          <p:nvSpPr>
            <p:cNvPr id="39" name="TextBox 39"/>
            <p:cNvSpPr txBox="1"/>
            <p:nvPr/>
          </p:nvSpPr>
          <p:spPr>
            <a:xfrm>
              <a:off x="0" y="0"/>
              <a:ext cx="1301551" cy="213188"/>
            </a:xfrm>
            <a:prstGeom prst="rect">
              <a:avLst/>
            </a:prstGeom>
          </p:spPr>
          <p:txBody>
            <a:bodyPr lIns="50800" tIns="50800" rIns="50800" bIns="50800" rtlCol="0" anchor="ctr"/>
            <a:lstStyle/>
            <a:p>
              <a:pPr algn="ctr">
                <a:lnSpc>
                  <a:spcPts val="2160"/>
                </a:lnSpc>
              </a:pPr>
              <a:endParaRPr/>
            </a:p>
          </p:txBody>
        </p:sp>
      </p:grpSp>
      <p:sp>
        <p:nvSpPr>
          <p:cNvPr id="40" name="TextBox 40"/>
          <p:cNvSpPr txBox="1"/>
          <p:nvPr/>
        </p:nvSpPr>
        <p:spPr>
          <a:xfrm rot="-5400000">
            <a:off x="13639878" y="3797021"/>
            <a:ext cx="1727415" cy="422021"/>
          </a:xfrm>
          <a:prstGeom prst="rect">
            <a:avLst/>
          </a:prstGeom>
        </p:spPr>
        <p:txBody>
          <a:bodyPr lIns="0" tIns="0" rIns="0" bIns="0" rtlCol="0" anchor="t">
            <a:spAutoFit/>
          </a:bodyPr>
          <a:lstStyle/>
          <a:p>
            <a:pPr algn="r">
              <a:lnSpc>
                <a:spcPts val="3514"/>
              </a:lnSpc>
            </a:pPr>
            <a:r>
              <a:rPr lang="en-US" sz="2510" b="1">
                <a:solidFill>
                  <a:srgbClr val="FFFFFF"/>
                </a:solidFill>
                <a:latin typeface="Montserrat Bold"/>
                <a:ea typeface="Montserrat Bold"/>
                <a:cs typeface="Montserrat Bold"/>
                <a:sym typeface="Montserrat Bold"/>
              </a:rPr>
              <a:t>4,57</a:t>
            </a:r>
          </a:p>
        </p:txBody>
      </p:sp>
      <p:sp>
        <p:nvSpPr>
          <p:cNvPr id="41" name="TextBox 41"/>
          <p:cNvSpPr txBox="1"/>
          <p:nvPr/>
        </p:nvSpPr>
        <p:spPr>
          <a:xfrm>
            <a:off x="4407300" y="9241453"/>
            <a:ext cx="2561479" cy="440323"/>
          </a:xfrm>
          <a:prstGeom prst="rect">
            <a:avLst/>
          </a:prstGeom>
        </p:spPr>
        <p:txBody>
          <a:bodyPr lIns="0" tIns="0" rIns="0" bIns="0" rtlCol="0" anchor="t">
            <a:spAutoFit/>
          </a:bodyPr>
          <a:lstStyle/>
          <a:p>
            <a:pPr algn="ctr">
              <a:lnSpc>
                <a:spcPts val="3694"/>
              </a:lnSpc>
            </a:pPr>
            <a:r>
              <a:rPr lang="en-US" sz="2530" b="1">
                <a:solidFill>
                  <a:srgbClr val="FFFFFF"/>
                </a:solidFill>
                <a:latin typeface="Montserrat Bold"/>
                <a:ea typeface="Montserrat Bold"/>
                <a:cs typeface="Montserrat Bold"/>
                <a:sym typeface="Montserrat Bold"/>
              </a:rPr>
              <a:t>Apresentações</a:t>
            </a:r>
          </a:p>
        </p:txBody>
      </p:sp>
      <p:sp>
        <p:nvSpPr>
          <p:cNvPr id="42" name="TextBox 42"/>
          <p:cNvSpPr txBox="1"/>
          <p:nvPr/>
        </p:nvSpPr>
        <p:spPr>
          <a:xfrm rot="5400000">
            <a:off x="14972408" y="3441100"/>
            <a:ext cx="3656082" cy="932612"/>
          </a:xfrm>
          <a:prstGeom prst="rect">
            <a:avLst/>
          </a:prstGeom>
        </p:spPr>
        <p:txBody>
          <a:bodyPr lIns="0" tIns="0" rIns="0" bIns="0" rtlCol="0" anchor="t">
            <a:spAutoFit/>
          </a:bodyPr>
          <a:lstStyle/>
          <a:p>
            <a:pPr marL="0" lvl="0" indent="0" algn="r">
              <a:lnSpc>
                <a:spcPts val="7257"/>
              </a:lnSpc>
            </a:pPr>
            <a:r>
              <a:rPr lang="en-US" sz="6480" b="1" spc="12">
                <a:solidFill>
                  <a:srgbClr val="FFFFFF"/>
                </a:solidFill>
                <a:latin typeface="Montserrat Bold"/>
                <a:ea typeface="Montserrat Bold"/>
                <a:cs typeface="Montserrat Bold"/>
                <a:sym typeface="Montserrat Bold"/>
              </a:rPr>
              <a:t>GERAL</a:t>
            </a:r>
          </a:p>
        </p:txBody>
      </p:sp>
      <p:sp>
        <p:nvSpPr>
          <p:cNvPr id="43" name="Freeform 43"/>
          <p:cNvSpPr/>
          <p:nvPr/>
        </p:nvSpPr>
        <p:spPr>
          <a:xfrm rot="1119342">
            <a:off x="5558529" y="7055745"/>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grpSp>
        <p:nvGrpSpPr>
          <p:cNvPr id="44" name="Group 44"/>
          <p:cNvGrpSpPr/>
          <p:nvPr/>
        </p:nvGrpSpPr>
        <p:grpSpPr>
          <a:xfrm rot="-5400000">
            <a:off x="3126809" y="5752291"/>
            <a:ext cx="5122462" cy="984587"/>
            <a:chOff x="0" y="0"/>
            <a:chExt cx="1109144" cy="213188"/>
          </a:xfrm>
        </p:grpSpPr>
        <p:sp>
          <p:nvSpPr>
            <p:cNvPr id="45" name="Freeform 45"/>
            <p:cNvSpPr/>
            <p:nvPr/>
          </p:nvSpPr>
          <p:spPr>
            <a:xfrm>
              <a:off x="0" y="0"/>
              <a:ext cx="1109144" cy="213188"/>
            </a:xfrm>
            <a:custGeom>
              <a:avLst/>
              <a:gdLst/>
              <a:ahLst/>
              <a:cxnLst/>
              <a:rect l="l" t="t" r="r" b="b"/>
              <a:pathLst>
                <a:path w="1109144" h="213188">
                  <a:moveTo>
                    <a:pt x="22671" y="0"/>
                  </a:moveTo>
                  <a:lnTo>
                    <a:pt x="1086473" y="0"/>
                  </a:lnTo>
                  <a:cubicBezTo>
                    <a:pt x="1092486" y="0"/>
                    <a:pt x="1098252" y="2388"/>
                    <a:pt x="1102504" y="6640"/>
                  </a:cubicBezTo>
                  <a:cubicBezTo>
                    <a:pt x="1106755" y="10892"/>
                    <a:pt x="1109144" y="16658"/>
                    <a:pt x="1109144" y="22671"/>
                  </a:cubicBezTo>
                  <a:lnTo>
                    <a:pt x="1109144" y="190518"/>
                  </a:lnTo>
                  <a:cubicBezTo>
                    <a:pt x="1109144" y="196530"/>
                    <a:pt x="1106755" y="202297"/>
                    <a:pt x="1102504" y="206548"/>
                  </a:cubicBezTo>
                  <a:cubicBezTo>
                    <a:pt x="1098252" y="210800"/>
                    <a:pt x="1092486" y="213188"/>
                    <a:pt x="1086473" y="213188"/>
                  </a:cubicBezTo>
                  <a:lnTo>
                    <a:pt x="22671" y="213188"/>
                  </a:lnTo>
                  <a:cubicBezTo>
                    <a:pt x="16658" y="213188"/>
                    <a:pt x="10892" y="210800"/>
                    <a:pt x="6640" y="206548"/>
                  </a:cubicBezTo>
                  <a:cubicBezTo>
                    <a:pt x="2388" y="202297"/>
                    <a:pt x="0" y="196530"/>
                    <a:pt x="0" y="190518"/>
                  </a:cubicBezTo>
                  <a:lnTo>
                    <a:pt x="0" y="22671"/>
                  </a:lnTo>
                  <a:cubicBezTo>
                    <a:pt x="0" y="16658"/>
                    <a:pt x="2388" y="10892"/>
                    <a:pt x="6640" y="6640"/>
                  </a:cubicBezTo>
                  <a:cubicBezTo>
                    <a:pt x="10892" y="2388"/>
                    <a:pt x="16658" y="0"/>
                    <a:pt x="22671" y="0"/>
                  </a:cubicBezTo>
                  <a:close/>
                </a:path>
              </a:pathLst>
            </a:custGeom>
            <a:solidFill>
              <a:srgbClr val="17C0FF"/>
            </a:solidFill>
            <a:ln cap="sq">
              <a:noFill/>
              <a:prstDash val="solid"/>
              <a:miter/>
            </a:ln>
          </p:spPr>
          <p:txBody>
            <a:bodyPr/>
            <a:lstStyle/>
            <a:p>
              <a:endParaRPr lang="pt-PT"/>
            </a:p>
          </p:txBody>
        </p:sp>
        <p:sp>
          <p:nvSpPr>
            <p:cNvPr id="46" name="TextBox 46"/>
            <p:cNvSpPr txBox="1"/>
            <p:nvPr/>
          </p:nvSpPr>
          <p:spPr>
            <a:xfrm>
              <a:off x="0" y="0"/>
              <a:ext cx="1109144" cy="213188"/>
            </a:xfrm>
            <a:prstGeom prst="rect">
              <a:avLst/>
            </a:prstGeom>
          </p:spPr>
          <p:txBody>
            <a:bodyPr lIns="50800" tIns="50800" rIns="50800" bIns="50800" rtlCol="0" anchor="ctr"/>
            <a:lstStyle/>
            <a:p>
              <a:pPr algn="ctr">
                <a:lnSpc>
                  <a:spcPts val="2160"/>
                </a:lnSpc>
              </a:pPr>
              <a:endParaRPr/>
            </a:p>
          </p:txBody>
        </p:sp>
      </p:grpSp>
      <p:sp>
        <p:nvSpPr>
          <p:cNvPr id="47" name="Freeform 47"/>
          <p:cNvSpPr/>
          <p:nvPr/>
        </p:nvSpPr>
        <p:spPr>
          <a:xfrm rot="-458575">
            <a:off x="806526" y="7285821"/>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grpSp>
        <p:nvGrpSpPr>
          <p:cNvPr id="48" name="Group 48"/>
          <p:cNvGrpSpPr/>
          <p:nvPr/>
        </p:nvGrpSpPr>
        <p:grpSpPr>
          <a:xfrm rot="-5400000">
            <a:off x="-1630321" y="5407230"/>
            <a:ext cx="5812583" cy="984587"/>
            <a:chOff x="0" y="0"/>
            <a:chExt cx="1258573" cy="213188"/>
          </a:xfrm>
        </p:grpSpPr>
        <p:sp>
          <p:nvSpPr>
            <p:cNvPr id="49" name="Freeform 49"/>
            <p:cNvSpPr/>
            <p:nvPr/>
          </p:nvSpPr>
          <p:spPr>
            <a:xfrm>
              <a:off x="0" y="0"/>
              <a:ext cx="1258573" cy="213188"/>
            </a:xfrm>
            <a:custGeom>
              <a:avLst/>
              <a:gdLst/>
              <a:ahLst/>
              <a:cxnLst/>
              <a:rect l="l" t="t" r="r" b="b"/>
              <a:pathLst>
                <a:path w="1258573" h="213188">
                  <a:moveTo>
                    <a:pt x="19979" y="0"/>
                  </a:moveTo>
                  <a:lnTo>
                    <a:pt x="1238594" y="0"/>
                  </a:lnTo>
                  <a:cubicBezTo>
                    <a:pt x="1243893" y="0"/>
                    <a:pt x="1248974" y="2105"/>
                    <a:pt x="1252721" y="5852"/>
                  </a:cubicBezTo>
                  <a:cubicBezTo>
                    <a:pt x="1256468" y="9598"/>
                    <a:pt x="1258573" y="14680"/>
                    <a:pt x="1258573" y="19979"/>
                  </a:cubicBezTo>
                  <a:lnTo>
                    <a:pt x="1258573" y="193209"/>
                  </a:lnTo>
                  <a:cubicBezTo>
                    <a:pt x="1258573" y="198508"/>
                    <a:pt x="1256468" y="203590"/>
                    <a:pt x="1252721" y="207337"/>
                  </a:cubicBezTo>
                  <a:cubicBezTo>
                    <a:pt x="1248974" y="211083"/>
                    <a:pt x="1243893" y="213188"/>
                    <a:pt x="1238594" y="213188"/>
                  </a:cubicBezTo>
                  <a:lnTo>
                    <a:pt x="19979" y="213188"/>
                  </a:lnTo>
                  <a:cubicBezTo>
                    <a:pt x="14680" y="213188"/>
                    <a:pt x="9598" y="211083"/>
                    <a:pt x="5852" y="207337"/>
                  </a:cubicBezTo>
                  <a:cubicBezTo>
                    <a:pt x="2105" y="203590"/>
                    <a:pt x="0" y="198508"/>
                    <a:pt x="0" y="193209"/>
                  </a:cubicBezTo>
                  <a:lnTo>
                    <a:pt x="0" y="19979"/>
                  </a:lnTo>
                  <a:cubicBezTo>
                    <a:pt x="0" y="14680"/>
                    <a:pt x="2105" y="9598"/>
                    <a:pt x="5852" y="5852"/>
                  </a:cubicBezTo>
                  <a:cubicBezTo>
                    <a:pt x="9598" y="2105"/>
                    <a:pt x="14680" y="0"/>
                    <a:pt x="19979" y="0"/>
                  </a:cubicBezTo>
                  <a:close/>
                </a:path>
              </a:pathLst>
            </a:custGeom>
            <a:solidFill>
              <a:srgbClr val="008CD2"/>
            </a:solidFill>
            <a:ln cap="sq">
              <a:noFill/>
              <a:prstDash val="solid"/>
              <a:miter/>
            </a:ln>
          </p:spPr>
          <p:txBody>
            <a:bodyPr/>
            <a:lstStyle/>
            <a:p>
              <a:endParaRPr lang="pt-PT"/>
            </a:p>
          </p:txBody>
        </p:sp>
        <p:sp>
          <p:nvSpPr>
            <p:cNvPr id="50" name="TextBox 50"/>
            <p:cNvSpPr txBox="1"/>
            <p:nvPr/>
          </p:nvSpPr>
          <p:spPr>
            <a:xfrm>
              <a:off x="0" y="0"/>
              <a:ext cx="1258573" cy="213188"/>
            </a:xfrm>
            <a:prstGeom prst="rect">
              <a:avLst/>
            </a:prstGeom>
          </p:spPr>
          <p:txBody>
            <a:bodyPr lIns="50800" tIns="50800" rIns="50800" bIns="50800" rtlCol="0" anchor="ctr"/>
            <a:lstStyle/>
            <a:p>
              <a:pPr algn="ctr">
                <a:lnSpc>
                  <a:spcPts val="2160"/>
                </a:lnSpc>
              </a:pPr>
              <a:endParaRPr/>
            </a:p>
          </p:txBody>
        </p:sp>
      </p:grpSp>
      <p:sp>
        <p:nvSpPr>
          <p:cNvPr id="51" name="TextBox 51"/>
          <p:cNvSpPr txBox="1"/>
          <p:nvPr/>
        </p:nvSpPr>
        <p:spPr>
          <a:xfrm rot="-5400000">
            <a:off x="364507" y="4028006"/>
            <a:ext cx="1727415" cy="422021"/>
          </a:xfrm>
          <a:prstGeom prst="rect">
            <a:avLst/>
          </a:prstGeom>
        </p:spPr>
        <p:txBody>
          <a:bodyPr lIns="0" tIns="0" rIns="0" bIns="0" rtlCol="0" anchor="t">
            <a:spAutoFit/>
          </a:bodyPr>
          <a:lstStyle/>
          <a:p>
            <a:pPr algn="r">
              <a:lnSpc>
                <a:spcPts val="3514"/>
              </a:lnSpc>
            </a:pPr>
            <a:r>
              <a:rPr lang="en-US" sz="2510" b="1">
                <a:solidFill>
                  <a:srgbClr val="FFFFFF"/>
                </a:solidFill>
                <a:latin typeface="Montserrat Bold"/>
                <a:ea typeface="Montserrat Bold"/>
                <a:cs typeface="Montserrat Bold"/>
                <a:sym typeface="Montserrat Bold"/>
              </a:rPr>
              <a:t>4,54</a:t>
            </a:r>
          </a:p>
        </p:txBody>
      </p:sp>
      <p:sp>
        <p:nvSpPr>
          <p:cNvPr id="52" name="TextBox 52"/>
          <p:cNvSpPr txBox="1"/>
          <p:nvPr/>
        </p:nvSpPr>
        <p:spPr>
          <a:xfrm rot="-5400000">
            <a:off x="4783176" y="4660728"/>
            <a:ext cx="1727415" cy="422021"/>
          </a:xfrm>
          <a:prstGeom prst="rect">
            <a:avLst/>
          </a:prstGeom>
        </p:spPr>
        <p:txBody>
          <a:bodyPr lIns="0" tIns="0" rIns="0" bIns="0" rtlCol="0" anchor="t">
            <a:spAutoFit/>
          </a:bodyPr>
          <a:lstStyle/>
          <a:p>
            <a:pPr algn="r">
              <a:lnSpc>
                <a:spcPts val="3514"/>
              </a:lnSpc>
            </a:pPr>
            <a:r>
              <a:rPr lang="en-US" sz="2510" b="1">
                <a:solidFill>
                  <a:srgbClr val="FFFFFF"/>
                </a:solidFill>
                <a:latin typeface="Montserrat Bold"/>
                <a:ea typeface="Montserrat Bold"/>
                <a:cs typeface="Montserrat Bold"/>
                <a:sym typeface="Montserrat Bold"/>
              </a:rPr>
              <a:t>4,47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sp>
        <p:nvSpPr>
          <p:cNvPr id="2" name="Freeform 2"/>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grpSp>
        <p:nvGrpSpPr>
          <p:cNvPr id="3" name="Group 3"/>
          <p:cNvGrpSpPr/>
          <p:nvPr/>
        </p:nvGrpSpPr>
        <p:grpSpPr>
          <a:xfrm>
            <a:off x="-626285" y="8136393"/>
            <a:ext cx="19605433" cy="1245591"/>
            <a:chOff x="0" y="0"/>
            <a:chExt cx="5163571" cy="328057"/>
          </a:xfrm>
        </p:grpSpPr>
        <p:sp>
          <p:nvSpPr>
            <p:cNvPr id="4" name="Freeform 4"/>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5" name="TextBox 5"/>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6" name="Group 6"/>
          <p:cNvGrpSpPr/>
          <p:nvPr/>
        </p:nvGrpSpPr>
        <p:grpSpPr>
          <a:xfrm>
            <a:off x="-626285" y="9258300"/>
            <a:ext cx="19605433" cy="1245591"/>
            <a:chOff x="0" y="0"/>
            <a:chExt cx="5163571" cy="328057"/>
          </a:xfrm>
        </p:grpSpPr>
        <p:sp>
          <p:nvSpPr>
            <p:cNvPr id="7" name="Freeform 7"/>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8" name="TextBox 8"/>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9" name="Group 9"/>
          <p:cNvGrpSpPr/>
          <p:nvPr/>
        </p:nvGrpSpPr>
        <p:grpSpPr>
          <a:xfrm>
            <a:off x="13892277" y="605043"/>
            <a:ext cx="1919429" cy="566532"/>
            <a:chOff x="0" y="0"/>
            <a:chExt cx="505529" cy="149210"/>
          </a:xfrm>
        </p:grpSpPr>
        <p:sp>
          <p:nvSpPr>
            <p:cNvPr id="10" name="Freeform 10"/>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11" name="TextBox 11"/>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533186">
            <a:off x="14930189" y="7667476"/>
            <a:ext cx="2575283" cy="1212529"/>
          </a:xfrm>
          <a:custGeom>
            <a:avLst/>
            <a:gdLst/>
            <a:ahLst/>
            <a:cxnLst/>
            <a:rect l="l" t="t" r="r" b="b"/>
            <a:pathLst>
              <a:path w="2575283" h="1212529">
                <a:moveTo>
                  <a:pt x="0" y="0"/>
                </a:moveTo>
                <a:lnTo>
                  <a:pt x="2575282" y="0"/>
                </a:lnTo>
                <a:lnTo>
                  <a:pt x="2575282" y="1212529"/>
                </a:lnTo>
                <a:lnTo>
                  <a:pt x="0" y="1212529"/>
                </a:lnTo>
                <a:lnTo>
                  <a:pt x="0" y="0"/>
                </a:lnTo>
                <a:close/>
              </a:path>
            </a:pathLst>
          </a:custGeom>
          <a:blipFill>
            <a:blip r:embed="rId3"/>
            <a:stretch>
              <a:fillRect/>
            </a:stretch>
          </a:blipFill>
        </p:spPr>
        <p:txBody>
          <a:bodyPr/>
          <a:lstStyle/>
          <a:p>
            <a:endParaRPr lang="pt-PT"/>
          </a:p>
        </p:txBody>
      </p:sp>
      <p:sp>
        <p:nvSpPr>
          <p:cNvPr id="13" name="TextBox 13"/>
          <p:cNvSpPr txBox="1"/>
          <p:nvPr/>
        </p:nvSpPr>
        <p:spPr>
          <a:xfrm>
            <a:off x="1703976" y="1940522"/>
            <a:ext cx="8033795" cy="932612"/>
          </a:xfrm>
          <a:prstGeom prst="rect">
            <a:avLst/>
          </a:prstGeom>
        </p:spPr>
        <p:txBody>
          <a:bodyPr lIns="0" tIns="0" rIns="0" bIns="0" rtlCol="0" anchor="t">
            <a:spAutoFit/>
          </a:bodyPr>
          <a:lstStyle/>
          <a:p>
            <a:pPr marL="0" lvl="0" indent="0" algn="l">
              <a:lnSpc>
                <a:spcPts val="7257"/>
              </a:lnSpc>
            </a:pPr>
            <a:r>
              <a:rPr lang="en-US" sz="6480" b="1" spc="12">
                <a:solidFill>
                  <a:srgbClr val="FFFFFF"/>
                </a:solidFill>
                <a:latin typeface="Montserrat Bold"/>
                <a:ea typeface="Montserrat Bold"/>
                <a:cs typeface="Montserrat Bold"/>
                <a:sym typeface="Montserrat Bold"/>
              </a:rPr>
              <a:t>COMENTÁRIOS</a:t>
            </a:r>
          </a:p>
        </p:txBody>
      </p:sp>
      <p:sp>
        <p:nvSpPr>
          <p:cNvPr id="14" name="TextBox 14"/>
          <p:cNvSpPr txBox="1"/>
          <p:nvPr/>
        </p:nvSpPr>
        <p:spPr>
          <a:xfrm>
            <a:off x="1703976" y="4978865"/>
            <a:ext cx="10927952" cy="495301"/>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“Deve haver uma mesa redonda só de alunos.”</a:t>
            </a:r>
          </a:p>
        </p:txBody>
      </p:sp>
      <p:sp>
        <p:nvSpPr>
          <p:cNvPr id="15" name="TextBox 15"/>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6" name="TextBox 16"/>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7" name="TextBox 17"/>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8" name="TextBox 18"/>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9" name="TextBox 19"/>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21" name="TextBox 21"/>
          <p:cNvSpPr txBox="1"/>
          <p:nvPr/>
        </p:nvSpPr>
        <p:spPr>
          <a:xfrm>
            <a:off x="1703976" y="3448626"/>
            <a:ext cx="14260502" cy="1019176"/>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“Seria interessante organizar uma mesa redonda com decisores, para promover a troca de ideias e soluções sobre os temas abordados..”</a:t>
            </a:r>
          </a:p>
        </p:txBody>
      </p:sp>
      <p:sp>
        <p:nvSpPr>
          <p:cNvPr id="22" name="TextBox 22"/>
          <p:cNvSpPr txBox="1"/>
          <p:nvPr/>
        </p:nvSpPr>
        <p:spPr>
          <a:xfrm>
            <a:off x="1703976" y="5979703"/>
            <a:ext cx="12831496" cy="495301"/>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“Introdução da temática Comunicação em Ciência.”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11388314" y="605043"/>
            <a:ext cx="1919429" cy="566532"/>
            <a:chOff x="0" y="0"/>
            <a:chExt cx="505529" cy="149210"/>
          </a:xfrm>
        </p:grpSpPr>
        <p:sp>
          <p:nvSpPr>
            <p:cNvPr id="3" name="Freeform 3"/>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4" name="TextBox 4"/>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sp>
        <p:nvSpPr>
          <p:cNvPr id="6" name="AutoShape 6"/>
          <p:cNvSpPr/>
          <p:nvPr/>
        </p:nvSpPr>
        <p:spPr>
          <a:xfrm flipH="1">
            <a:off x="1038225" y="2529205"/>
            <a:ext cx="9525" cy="5092802"/>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7" name="Group 7"/>
          <p:cNvGrpSpPr/>
          <p:nvPr/>
        </p:nvGrpSpPr>
        <p:grpSpPr>
          <a:xfrm>
            <a:off x="891107" y="2865991"/>
            <a:ext cx="294237" cy="29423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grpSp>
        <p:nvGrpSpPr>
          <p:cNvPr id="10" name="Group 10"/>
          <p:cNvGrpSpPr/>
          <p:nvPr/>
        </p:nvGrpSpPr>
        <p:grpSpPr>
          <a:xfrm>
            <a:off x="-626285" y="8136393"/>
            <a:ext cx="19605433" cy="1245591"/>
            <a:chOff x="0" y="0"/>
            <a:chExt cx="5163571" cy="328057"/>
          </a:xfrm>
        </p:grpSpPr>
        <p:sp>
          <p:nvSpPr>
            <p:cNvPr id="11" name="Freeform 11"/>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12" name="TextBox 12"/>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13" name="Group 13"/>
          <p:cNvGrpSpPr/>
          <p:nvPr/>
        </p:nvGrpSpPr>
        <p:grpSpPr>
          <a:xfrm>
            <a:off x="-626285" y="9258300"/>
            <a:ext cx="19605433" cy="1245591"/>
            <a:chOff x="0" y="0"/>
            <a:chExt cx="5163571" cy="328057"/>
          </a:xfrm>
        </p:grpSpPr>
        <p:sp>
          <p:nvSpPr>
            <p:cNvPr id="14" name="Freeform 14"/>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15" name="TextBox 15"/>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16" name="Freeform 16"/>
          <p:cNvSpPr/>
          <p:nvPr/>
        </p:nvSpPr>
        <p:spPr>
          <a:xfrm>
            <a:off x="10392451" y="7110567"/>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sp>
        <p:nvSpPr>
          <p:cNvPr id="17" name="TextBox 17"/>
          <p:cNvSpPr txBox="1"/>
          <p:nvPr/>
        </p:nvSpPr>
        <p:spPr>
          <a:xfrm>
            <a:off x="1703976" y="2503607"/>
            <a:ext cx="6489083" cy="1076154"/>
          </a:xfrm>
          <a:prstGeom prst="rect">
            <a:avLst/>
          </a:prstGeom>
        </p:spPr>
        <p:txBody>
          <a:bodyPr lIns="0" tIns="0" rIns="0" bIns="0" rtlCol="0" anchor="t">
            <a:spAutoFit/>
          </a:bodyPr>
          <a:lstStyle/>
          <a:p>
            <a:pPr marL="0" lvl="0" indent="0" algn="l">
              <a:lnSpc>
                <a:spcPts val="8381"/>
              </a:lnSpc>
            </a:pPr>
            <a:r>
              <a:rPr lang="en-US" sz="7483" b="1" spc="14">
                <a:solidFill>
                  <a:srgbClr val="FFFFFF"/>
                </a:solidFill>
                <a:latin typeface="Montserrat Bold"/>
                <a:ea typeface="Montserrat Bold"/>
                <a:cs typeface="Montserrat Bold"/>
                <a:sym typeface="Montserrat Bold"/>
              </a:rPr>
              <a:t>2004 a 2009</a:t>
            </a:r>
          </a:p>
        </p:txBody>
      </p:sp>
      <p:sp>
        <p:nvSpPr>
          <p:cNvPr id="18" name="TextBox 18"/>
          <p:cNvSpPr txBox="1"/>
          <p:nvPr/>
        </p:nvSpPr>
        <p:spPr>
          <a:xfrm>
            <a:off x="1703976" y="3785972"/>
            <a:ext cx="7830661" cy="1019176"/>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Participação em projetos em colaboração com a NOAA</a:t>
            </a:r>
          </a:p>
        </p:txBody>
      </p:sp>
      <p:sp>
        <p:nvSpPr>
          <p:cNvPr id="19" name="TextBox 19"/>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20" name="TextBox 20"/>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21" name="TextBox 21"/>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22" name="TextBox 22"/>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23" name="TextBox 23"/>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sp>
        <p:nvSpPr>
          <p:cNvPr id="2" name="Freeform 2"/>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grpSp>
        <p:nvGrpSpPr>
          <p:cNvPr id="3" name="Group 3"/>
          <p:cNvGrpSpPr/>
          <p:nvPr/>
        </p:nvGrpSpPr>
        <p:grpSpPr>
          <a:xfrm>
            <a:off x="-626285" y="8136393"/>
            <a:ext cx="19605433" cy="1245591"/>
            <a:chOff x="0" y="0"/>
            <a:chExt cx="5163571" cy="328057"/>
          </a:xfrm>
        </p:grpSpPr>
        <p:sp>
          <p:nvSpPr>
            <p:cNvPr id="4" name="Freeform 4"/>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5" name="TextBox 5"/>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6" name="Group 6"/>
          <p:cNvGrpSpPr/>
          <p:nvPr/>
        </p:nvGrpSpPr>
        <p:grpSpPr>
          <a:xfrm>
            <a:off x="-626285" y="9258300"/>
            <a:ext cx="19605433" cy="1245591"/>
            <a:chOff x="0" y="0"/>
            <a:chExt cx="5163571" cy="328057"/>
          </a:xfrm>
        </p:grpSpPr>
        <p:sp>
          <p:nvSpPr>
            <p:cNvPr id="7" name="Freeform 7"/>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8" name="TextBox 8"/>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9" name="Freeform 9"/>
          <p:cNvSpPr/>
          <p:nvPr/>
        </p:nvSpPr>
        <p:spPr>
          <a:xfrm>
            <a:off x="14851991" y="7239621"/>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grpSp>
        <p:nvGrpSpPr>
          <p:cNvPr id="10" name="Group 10"/>
          <p:cNvGrpSpPr/>
          <p:nvPr/>
        </p:nvGrpSpPr>
        <p:grpSpPr>
          <a:xfrm>
            <a:off x="13892277" y="605043"/>
            <a:ext cx="1919429" cy="566532"/>
            <a:chOff x="0" y="0"/>
            <a:chExt cx="505529" cy="149210"/>
          </a:xfrm>
        </p:grpSpPr>
        <p:sp>
          <p:nvSpPr>
            <p:cNvPr id="11" name="Freeform 11"/>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12" name="TextBox 12"/>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4" name="TextBox 14"/>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5" name="TextBox 15"/>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6" name="TextBox 16"/>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7" name="TextBox 17"/>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18" name="TextBox 18"/>
          <p:cNvSpPr txBox="1"/>
          <p:nvPr/>
        </p:nvSpPr>
        <p:spPr>
          <a:xfrm>
            <a:off x="1754365" y="3283376"/>
            <a:ext cx="14859666" cy="2590801"/>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“Seria interessante criar um espaço online que fizesse registo, não só desta edição, mas também de futuras edições da Conferência Nacional Literacia do Oceano. Para alem disso seria uma plataforma de partilha e entendimento entre projetos e protagonistas de ações relacionadas com “Literacia do Oceano””</a:t>
            </a:r>
          </a:p>
        </p:txBody>
      </p:sp>
      <p:sp>
        <p:nvSpPr>
          <p:cNvPr id="19" name="TextBox 19"/>
          <p:cNvSpPr txBox="1"/>
          <p:nvPr/>
        </p:nvSpPr>
        <p:spPr>
          <a:xfrm>
            <a:off x="1703976" y="1940522"/>
            <a:ext cx="8033795" cy="932612"/>
          </a:xfrm>
          <a:prstGeom prst="rect">
            <a:avLst/>
          </a:prstGeom>
        </p:spPr>
        <p:txBody>
          <a:bodyPr lIns="0" tIns="0" rIns="0" bIns="0" rtlCol="0" anchor="t">
            <a:spAutoFit/>
          </a:bodyPr>
          <a:lstStyle/>
          <a:p>
            <a:pPr marL="0" lvl="0" indent="0" algn="l">
              <a:lnSpc>
                <a:spcPts val="7257"/>
              </a:lnSpc>
            </a:pPr>
            <a:r>
              <a:rPr lang="en-US" sz="6480" b="1" spc="12">
                <a:solidFill>
                  <a:srgbClr val="FFFFFF"/>
                </a:solidFill>
                <a:latin typeface="Montserrat Bold"/>
                <a:ea typeface="Montserrat Bold"/>
                <a:cs typeface="Montserrat Bold"/>
                <a:sym typeface="Montserrat Bold"/>
              </a:rPr>
              <a:t>COMENTÁRIOS</a:t>
            </a:r>
          </a:p>
        </p:txBody>
      </p:sp>
      <p:sp>
        <p:nvSpPr>
          <p:cNvPr id="20" name="TextBox 20"/>
          <p:cNvSpPr txBox="1"/>
          <p:nvPr/>
        </p:nvSpPr>
        <p:spPr>
          <a:xfrm>
            <a:off x="1703976" y="6471885"/>
            <a:ext cx="15504935" cy="1019176"/>
          </a:xfrm>
          <a:prstGeom prst="rect">
            <a:avLst/>
          </a:prstGeom>
        </p:spPr>
        <p:txBody>
          <a:bodyPr lIns="0" tIns="0" rIns="0" bIns="0" rtlCol="0" anchor="t">
            <a:spAutoFit/>
          </a:bodyPr>
          <a:lstStyle/>
          <a:p>
            <a:pPr algn="just">
              <a:lnSpc>
                <a:spcPts val="4199"/>
              </a:lnSpc>
            </a:pPr>
            <a:r>
              <a:rPr lang="en-US" sz="2999" b="1">
                <a:solidFill>
                  <a:srgbClr val="FFFFFF"/>
                </a:solidFill>
                <a:latin typeface="Montserrat Bold"/>
                <a:ea typeface="Montserrat Bold"/>
                <a:cs typeface="Montserrat Bold"/>
                <a:sym typeface="Montserrat Bold"/>
              </a:rPr>
              <a:t>“Foi um evento muito interessante e interactivo. If you are not networking, you are not working.”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sp>
        <p:nvSpPr>
          <p:cNvPr id="2" name="Freeform 2"/>
          <p:cNvSpPr/>
          <p:nvPr/>
        </p:nvSpPr>
        <p:spPr>
          <a:xfrm>
            <a:off x="1762269" y="5064923"/>
            <a:ext cx="627179" cy="403675"/>
          </a:xfrm>
          <a:custGeom>
            <a:avLst/>
            <a:gdLst/>
            <a:ahLst/>
            <a:cxnLst/>
            <a:rect l="l" t="t" r="r" b="b"/>
            <a:pathLst>
              <a:path w="627179" h="403675">
                <a:moveTo>
                  <a:pt x="0" y="0"/>
                </a:moveTo>
                <a:lnTo>
                  <a:pt x="627179" y="0"/>
                </a:lnTo>
                <a:lnTo>
                  <a:pt x="627179" y="403675"/>
                </a:lnTo>
                <a:lnTo>
                  <a:pt x="0" y="4036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3" name="TextBox 3"/>
          <p:cNvSpPr txBox="1"/>
          <p:nvPr/>
        </p:nvSpPr>
        <p:spPr>
          <a:xfrm>
            <a:off x="1762269" y="3213723"/>
            <a:ext cx="7414162" cy="1076154"/>
          </a:xfrm>
          <a:prstGeom prst="rect">
            <a:avLst/>
          </a:prstGeom>
        </p:spPr>
        <p:txBody>
          <a:bodyPr lIns="0" tIns="0" rIns="0" bIns="0" rtlCol="0" anchor="t">
            <a:spAutoFit/>
          </a:bodyPr>
          <a:lstStyle/>
          <a:p>
            <a:pPr marL="0" lvl="0" indent="0" algn="l">
              <a:lnSpc>
                <a:spcPts val="8381"/>
              </a:lnSpc>
            </a:pPr>
            <a:r>
              <a:rPr lang="en-US" sz="7483" b="1" spc="14">
                <a:solidFill>
                  <a:srgbClr val="FFFFFF"/>
                </a:solidFill>
                <a:latin typeface="Montserrat Bold"/>
                <a:ea typeface="Montserrat Bold"/>
                <a:cs typeface="Montserrat Bold"/>
                <a:sym typeface="Montserrat Bold"/>
              </a:rPr>
              <a:t>OBRIGADA</a:t>
            </a:r>
          </a:p>
        </p:txBody>
      </p:sp>
      <p:sp>
        <p:nvSpPr>
          <p:cNvPr id="4" name="TextBox 4"/>
          <p:cNvSpPr txBox="1"/>
          <p:nvPr/>
        </p:nvSpPr>
        <p:spPr>
          <a:xfrm>
            <a:off x="2729328" y="5020675"/>
            <a:ext cx="5916952" cy="514350"/>
          </a:xfrm>
          <a:prstGeom prst="rect">
            <a:avLst/>
          </a:prstGeom>
        </p:spPr>
        <p:txBody>
          <a:bodyPr lIns="0" tIns="0" rIns="0" bIns="0" rtlCol="0" anchor="t">
            <a:spAutoFit/>
          </a:bodyPr>
          <a:lstStyle/>
          <a:p>
            <a:pPr algn="l">
              <a:lnSpc>
                <a:spcPts val="4200"/>
              </a:lnSpc>
              <a:spcBef>
                <a:spcPct val="0"/>
              </a:spcBef>
            </a:pPr>
            <a:r>
              <a:rPr lang="en-US" sz="3000">
                <a:solidFill>
                  <a:srgbClr val="FFFFFF"/>
                </a:solidFill>
                <a:latin typeface="Montserrat"/>
                <a:ea typeface="Montserrat"/>
                <a:cs typeface="Montserrat"/>
                <a:sym typeface="Montserrat"/>
              </a:rPr>
              <a:t>rsilva@cienciaviva.pt</a:t>
            </a:r>
          </a:p>
        </p:txBody>
      </p:sp>
      <p:grpSp>
        <p:nvGrpSpPr>
          <p:cNvPr id="5" name="Group 5"/>
          <p:cNvGrpSpPr/>
          <p:nvPr/>
        </p:nvGrpSpPr>
        <p:grpSpPr>
          <a:xfrm>
            <a:off x="15890990" y="605043"/>
            <a:ext cx="1919429" cy="566532"/>
            <a:chOff x="0" y="0"/>
            <a:chExt cx="505529" cy="149210"/>
          </a:xfrm>
        </p:grpSpPr>
        <p:sp>
          <p:nvSpPr>
            <p:cNvPr id="6" name="Freeform 6"/>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7" name="TextBox 7"/>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9" name="TextBox 9"/>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0" name="TextBox 10"/>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1" name="TextBox 11"/>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2" name="TextBox 12"/>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13" name="Freeform 13"/>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4"/>
            <a:stretch>
              <a:fillRect l="-85" r="-85"/>
            </a:stretch>
          </a:blipFill>
        </p:spPr>
        <p:txBody>
          <a:bodyPr/>
          <a:lstStyle/>
          <a:p>
            <a:endParaRPr lang="pt-PT"/>
          </a:p>
        </p:txBody>
      </p:sp>
      <p:grpSp>
        <p:nvGrpSpPr>
          <p:cNvPr id="14" name="Group 14"/>
          <p:cNvGrpSpPr/>
          <p:nvPr/>
        </p:nvGrpSpPr>
        <p:grpSpPr>
          <a:xfrm>
            <a:off x="-626285" y="8136393"/>
            <a:ext cx="19605433" cy="1245591"/>
            <a:chOff x="0" y="0"/>
            <a:chExt cx="5163571" cy="328057"/>
          </a:xfrm>
        </p:grpSpPr>
        <p:sp>
          <p:nvSpPr>
            <p:cNvPr id="15" name="Freeform 15"/>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16" name="TextBox 16"/>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17" name="Group 17"/>
          <p:cNvGrpSpPr/>
          <p:nvPr/>
        </p:nvGrpSpPr>
        <p:grpSpPr>
          <a:xfrm>
            <a:off x="-626285" y="9258300"/>
            <a:ext cx="19605433" cy="1245591"/>
            <a:chOff x="0" y="0"/>
            <a:chExt cx="5163571" cy="328057"/>
          </a:xfrm>
        </p:grpSpPr>
        <p:sp>
          <p:nvSpPr>
            <p:cNvPr id="18" name="Freeform 18"/>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19" name="TextBox 19"/>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20" name="Freeform 20"/>
          <p:cNvSpPr/>
          <p:nvPr/>
        </p:nvSpPr>
        <p:spPr>
          <a:xfrm>
            <a:off x="14851991" y="7239621"/>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5"/>
            <a:stretch>
              <a:fillRect/>
            </a:stretch>
          </a:blipFill>
        </p:spPr>
        <p:txBody>
          <a:bodyPr/>
          <a:lstStyle/>
          <a:p>
            <a:endParaRPr lang="pt-P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11388314" y="605043"/>
            <a:ext cx="1919429" cy="566532"/>
            <a:chOff x="0" y="0"/>
            <a:chExt cx="505529" cy="149210"/>
          </a:xfrm>
        </p:grpSpPr>
        <p:sp>
          <p:nvSpPr>
            <p:cNvPr id="3" name="Freeform 3"/>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4" name="TextBox 4"/>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sp>
        <p:nvSpPr>
          <p:cNvPr id="6" name="AutoShape 6"/>
          <p:cNvSpPr/>
          <p:nvPr/>
        </p:nvSpPr>
        <p:spPr>
          <a:xfrm flipH="1">
            <a:off x="1038225" y="2529205"/>
            <a:ext cx="9525" cy="5092802"/>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7" name="Group 7"/>
          <p:cNvGrpSpPr/>
          <p:nvPr/>
        </p:nvGrpSpPr>
        <p:grpSpPr>
          <a:xfrm>
            <a:off x="891107" y="4011311"/>
            <a:ext cx="294237" cy="29423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grpSp>
        <p:nvGrpSpPr>
          <p:cNvPr id="10" name="Group 10"/>
          <p:cNvGrpSpPr/>
          <p:nvPr/>
        </p:nvGrpSpPr>
        <p:grpSpPr>
          <a:xfrm>
            <a:off x="-626285" y="8136393"/>
            <a:ext cx="19605433" cy="1245591"/>
            <a:chOff x="0" y="0"/>
            <a:chExt cx="5163571" cy="328057"/>
          </a:xfrm>
        </p:grpSpPr>
        <p:sp>
          <p:nvSpPr>
            <p:cNvPr id="11" name="Freeform 11"/>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12" name="TextBox 12"/>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13" name="Group 13"/>
          <p:cNvGrpSpPr/>
          <p:nvPr/>
        </p:nvGrpSpPr>
        <p:grpSpPr>
          <a:xfrm>
            <a:off x="-626285" y="9258300"/>
            <a:ext cx="19605433" cy="1245591"/>
            <a:chOff x="0" y="0"/>
            <a:chExt cx="5163571" cy="328057"/>
          </a:xfrm>
        </p:grpSpPr>
        <p:sp>
          <p:nvSpPr>
            <p:cNvPr id="14" name="Freeform 14"/>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15" name="TextBox 15"/>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16" name="TextBox 16"/>
          <p:cNvSpPr txBox="1"/>
          <p:nvPr/>
        </p:nvSpPr>
        <p:spPr>
          <a:xfrm>
            <a:off x="1703976" y="2725073"/>
            <a:ext cx="353408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2004 a 2009</a:t>
            </a:r>
          </a:p>
        </p:txBody>
      </p:sp>
      <p:sp>
        <p:nvSpPr>
          <p:cNvPr id="17" name="TextBox 17"/>
          <p:cNvSpPr txBox="1"/>
          <p:nvPr/>
        </p:nvSpPr>
        <p:spPr>
          <a:xfrm>
            <a:off x="1703976" y="4945063"/>
            <a:ext cx="7830661" cy="2590801"/>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Adaptação dos princípios da Literacia do Oceano em colaboração com um conjunto de parceiros nacionais, sendo Portugal o primeiro país europeu a fazê-lo</a:t>
            </a:r>
          </a:p>
        </p:txBody>
      </p:sp>
      <p:sp>
        <p:nvSpPr>
          <p:cNvPr id="18" name="TextBox 18"/>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9" name="TextBox 19"/>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20" name="TextBox 20"/>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21" name="TextBox 21"/>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22" name="TextBox 22"/>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23" name="TextBox 23"/>
          <p:cNvSpPr txBox="1"/>
          <p:nvPr/>
        </p:nvSpPr>
        <p:spPr>
          <a:xfrm>
            <a:off x="1694149" y="3648927"/>
            <a:ext cx="6489083" cy="1076154"/>
          </a:xfrm>
          <a:prstGeom prst="rect">
            <a:avLst/>
          </a:prstGeom>
        </p:spPr>
        <p:txBody>
          <a:bodyPr lIns="0" tIns="0" rIns="0" bIns="0" rtlCol="0" anchor="t">
            <a:spAutoFit/>
          </a:bodyPr>
          <a:lstStyle/>
          <a:p>
            <a:pPr marL="0" lvl="0" indent="0" algn="l">
              <a:lnSpc>
                <a:spcPts val="8381"/>
              </a:lnSpc>
            </a:pPr>
            <a:r>
              <a:rPr lang="en-US" sz="7483" b="1" spc="14">
                <a:solidFill>
                  <a:srgbClr val="FFFFFF"/>
                </a:solidFill>
                <a:latin typeface="Montserrat Bold"/>
                <a:ea typeface="Montserrat Bold"/>
                <a:cs typeface="Montserrat Bold"/>
                <a:sym typeface="Montserrat Bold"/>
              </a:rPr>
              <a:t>2011 a 2012</a:t>
            </a:r>
          </a:p>
        </p:txBody>
      </p:sp>
      <p:sp>
        <p:nvSpPr>
          <p:cNvPr id="24" name="Freeform 24"/>
          <p:cNvSpPr/>
          <p:nvPr/>
        </p:nvSpPr>
        <p:spPr>
          <a:xfrm>
            <a:off x="10392451" y="7110567"/>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11388314" y="605043"/>
            <a:ext cx="1919429" cy="566532"/>
            <a:chOff x="0" y="0"/>
            <a:chExt cx="505529" cy="149210"/>
          </a:xfrm>
        </p:grpSpPr>
        <p:sp>
          <p:nvSpPr>
            <p:cNvPr id="3" name="Freeform 3"/>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4" name="TextBox 4"/>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sp>
        <p:nvSpPr>
          <p:cNvPr id="6" name="AutoShape 6"/>
          <p:cNvSpPr/>
          <p:nvPr/>
        </p:nvSpPr>
        <p:spPr>
          <a:xfrm flipH="1">
            <a:off x="1038225" y="2529205"/>
            <a:ext cx="9525" cy="5092802"/>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7" name="Group 7"/>
          <p:cNvGrpSpPr/>
          <p:nvPr/>
        </p:nvGrpSpPr>
        <p:grpSpPr>
          <a:xfrm>
            <a:off x="891107" y="4861803"/>
            <a:ext cx="294237" cy="29423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sp>
        <p:nvSpPr>
          <p:cNvPr id="10" name="TextBox 10"/>
          <p:cNvSpPr txBox="1"/>
          <p:nvPr/>
        </p:nvSpPr>
        <p:spPr>
          <a:xfrm>
            <a:off x="1703976" y="2725073"/>
            <a:ext cx="353408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2004 a 2009</a:t>
            </a:r>
          </a:p>
        </p:txBody>
      </p:sp>
      <p:sp>
        <p:nvSpPr>
          <p:cNvPr id="11" name="TextBox 11"/>
          <p:cNvSpPr txBox="1"/>
          <p:nvPr/>
        </p:nvSpPr>
        <p:spPr>
          <a:xfrm>
            <a:off x="1694149" y="5766073"/>
            <a:ext cx="7830661" cy="1543051"/>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Início de participação em projetos europeus com foco na Literacia do Oceano</a:t>
            </a:r>
          </a:p>
        </p:txBody>
      </p:sp>
      <p:sp>
        <p:nvSpPr>
          <p:cNvPr id="12" name="TextBox 12"/>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3" name="TextBox 13"/>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4" name="TextBox 14"/>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5" name="TextBox 15"/>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6" name="TextBox 16"/>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17" name="TextBox 17"/>
          <p:cNvSpPr txBox="1"/>
          <p:nvPr/>
        </p:nvSpPr>
        <p:spPr>
          <a:xfrm>
            <a:off x="1694149" y="4499419"/>
            <a:ext cx="6489083" cy="1076154"/>
          </a:xfrm>
          <a:prstGeom prst="rect">
            <a:avLst/>
          </a:prstGeom>
        </p:spPr>
        <p:txBody>
          <a:bodyPr lIns="0" tIns="0" rIns="0" bIns="0" rtlCol="0" anchor="t">
            <a:spAutoFit/>
          </a:bodyPr>
          <a:lstStyle/>
          <a:p>
            <a:pPr marL="0" lvl="0" indent="0" algn="l">
              <a:lnSpc>
                <a:spcPts val="8381"/>
              </a:lnSpc>
            </a:pPr>
            <a:r>
              <a:rPr lang="en-US" sz="7483" b="1" spc="14">
                <a:solidFill>
                  <a:srgbClr val="FFFFFF"/>
                </a:solidFill>
                <a:latin typeface="Montserrat Bold"/>
                <a:ea typeface="Montserrat Bold"/>
                <a:cs typeface="Montserrat Bold"/>
                <a:sym typeface="Montserrat Bold"/>
              </a:rPr>
              <a:t>2012</a:t>
            </a:r>
          </a:p>
        </p:txBody>
      </p:sp>
      <p:sp>
        <p:nvSpPr>
          <p:cNvPr id="18" name="TextBox 18"/>
          <p:cNvSpPr txBox="1"/>
          <p:nvPr/>
        </p:nvSpPr>
        <p:spPr>
          <a:xfrm>
            <a:off x="1703976" y="3599497"/>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2011 a 2012</a:t>
            </a:r>
          </a:p>
        </p:txBody>
      </p:sp>
      <p:grpSp>
        <p:nvGrpSpPr>
          <p:cNvPr id="19" name="Group 19"/>
          <p:cNvGrpSpPr/>
          <p:nvPr/>
        </p:nvGrpSpPr>
        <p:grpSpPr>
          <a:xfrm>
            <a:off x="-626285" y="8136393"/>
            <a:ext cx="19605433" cy="1245591"/>
            <a:chOff x="0" y="0"/>
            <a:chExt cx="5163571" cy="328057"/>
          </a:xfrm>
        </p:grpSpPr>
        <p:sp>
          <p:nvSpPr>
            <p:cNvPr id="20" name="Freeform 20"/>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21" name="TextBox 21"/>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22" name="Group 22"/>
          <p:cNvGrpSpPr/>
          <p:nvPr/>
        </p:nvGrpSpPr>
        <p:grpSpPr>
          <a:xfrm>
            <a:off x="-626285" y="9258300"/>
            <a:ext cx="19605433" cy="1245591"/>
            <a:chOff x="0" y="0"/>
            <a:chExt cx="5163571" cy="328057"/>
          </a:xfrm>
        </p:grpSpPr>
        <p:sp>
          <p:nvSpPr>
            <p:cNvPr id="23" name="Freeform 23"/>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24" name="TextBox 24"/>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25" name="Freeform 25"/>
          <p:cNvSpPr/>
          <p:nvPr/>
        </p:nvSpPr>
        <p:spPr>
          <a:xfrm>
            <a:off x="10392451" y="7110567"/>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11388314" y="605043"/>
            <a:ext cx="1919429" cy="566532"/>
            <a:chOff x="0" y="0"/>
            <a:chExt cx="505529" cy="149210"/>
          </a:xfrm>
        </p:grpSpPr>
        <p:sp>
          <p:nvSpPr>
            <p:cNvPr id="3" name="Freeform 3"/>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4" name="TextBox 4"/>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sp>
        <p:nvSpPr>
          <p:cNvPr id="6" name="AutoShape 6"/>
          <p:cNvSpPr/>
          <p:nvPr/>
        </p:nvSpPr>
        <p:spPr>
          <a:xfrm flipH="1">
            <a:off x="1038225" y="2529205"/>
            <a:ext cx="9525" cy="5092802"/>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7" name="Group 7"/>
          <p:cNvGrpSpPr/>
          <p:nvPr/>
        </p:nvGrpSpPr>
        <p:grpSpPr>
          <a:xfrm>
            <a:off x="891107" y="5722556"/>
            <a:ext cx="294237" cy="29423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sp>
        <p:nvSpPr>
          <p:cNvPr id="10" name="TextBox 10"/>
          <p:cNvSpPr txBox="1"/>
          <p:nvPr/>
        </p:nvSpPr>
        <p:spPr>
          <a:xfrm>
            <a:off x="1703976" y="2725073"/>
            <a:ext cx="353408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2004 a 2009</a:t>
            </a:r>
          </a:p>
        </p:txBody>
      </p:sp>
      <p:sp>
        <p:nvSpPr>
          <p:cNvPr id="11" name="TextBox 11"/>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2" name="TextBox 12"/>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3" name="TextBox 13"/>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4" name="TextBox 14"/>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5" name="TextBox 15"/>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grpSp>
        <p:nvGrpSpPr>
          <p:cNvPr id="16" name="Group 16"/>
          <p:cNvGrpSpPr/>
          <p:nvPr/>
        </p:nvGrpSpPr>
        <p:grpSpPr>
          <a:xfrm>
            <a:off x="1703976" y="5313616"/>
            <a:ext cx="7830661" cy="1819105"/>
            <a:chOff x="0" y="0"/>
            <a:chExt cx="10440882" cy="2425473"/>
          </a:xfrm>
        </p:grpSpPr>
        <p:sp>
          <p:nvSpPr>
            <p:cNvPr id="17" name="TextBox 17"/>
            <p:cNvSpPr txBox="1"/>
            <p:nvPr/>
          </p:nvSpPr>
          <p:spPr>
            <a:xfrm>
              <a:off x="0" y="1780947"/>
              <a:ext cx="10440882" cy="644526"/>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1ª Conferência de Professores do Mar</a:t>
              </a:r>
            </a:p>
          </p:txBody>
        </p:sp>
        <p:sp>
          <p:nvSpPr>
            <p:cNvPr id="18" name="TextBox 18"/>
            <p:cNvSpPr txBox="1"/>
            <p:nvPr/>
          </p:nvSpPr>
          <p:spPr>
            <a:xfrm>
              <a:off x="0" y="57150"/>
              <a:ext cx="8652110" cy="1453922"/>
            </a:xfrm>
            <a:prstGeom prst="rect">
              <a:avLst/>
            </a:prstGeom>
          </p:spPr>
          <p:txBody>
            <a:bodyPr lIns="0" tIns="0" rIns="0" bIns="0" rtlCol="0" anchor="t">
              <a:spAutoFit/>
            </a:bodyPr>
            <a:lstStyle/>
            <a:p>
              <a:pPr marL="0" lvl="0" indent="0" algn="l">
                <a:lnSpc>
                  <a:spcPts val="8381"/>
                </a:lnSpc>
              </a:pPr>
              <a:r>
                <a:rPr lang="en-US" sz="7483" b="1" spc="14">
                  <a:solidFill>
                    <a:srgbClr val="FFFFFF"/>
                  </a:solidFill>
                  <a:latin typeface="Montserrat Bold"/>
                  <a:ea typeface="Montserrat Bold"/>
                  <a:cs typeface="Montserrat Bold"/>
                  <a:sym typeface="Montserrat Bold"/>
                </a:rPr>
                <a:t>2015</a:t>
              </a:r>
            </a:p>
          </p:txBody>
        </p:sp>
      </p:grpSp>
      <p:sp>
        <p:nvSpPr>
          <p:cNvPr id="19" name="TextBox 19"/>
          <p:cNvSpPr txBox="1"/>
          <p:nvPr/>
        </p:nvSpPr>
        <p:spPr>
          <a:xfrm>
            <a:off x="1703976" y="3599497"/>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2011 a 2012</a:t>
            </a:r>
          </a:p>
        </p:txBody>
      </p:sp>
      <p:sp>
        <p:nvSpPr>
          <p:cNvPr id="20" name="TextBox 20"/>
          <p:cNvSpPr txBox="1"/>
          <p:nvPr/>
        </p:nvSpPr>
        <p:spPr>
          <a:xfrm>
            <a:off x="1703976" y="4470844"/>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2012</a:t>
            </a:r>
          </a:p>
        </p:txBody>
      </p:sp>
      <p:grpSp>
        <p:nvGrpSpPr>
          <p:cNvPr id="21" name="Group 21"/>
          <p:cNvGrpSpPr/>
          <p:nvPr/>
        </p:nvGrpSpPr>
        <p:grpSpPr>
          <a:xfrm>
            <a:off x="-626285" y="8136393"/>
            <a:ext cx="19605433" cy="1245591"/>
            <a:chOff x="0" y="0"/>
            <a:chExt cx="5163571" cy="328057"/>
          </a:xfrm>
        </p:grpSpPr>
        <p:sp>
          <p:nvSpPr>
            <p:cNvPr id="22" name="Freeform 22"/>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23" name="TextBox 23"/>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24" name="Group 24"/>
          <p:cNvGrpSpPr/>
          <p:nvPr/>
        </p:nvGrpSpPr>
        <p:grpSpPr>
          <a:xfrm>
            <a:off x="-626285" y="9258300"/>
            <a:ext cx="19605433" cy="1245591"/>
            <a:chOff x="0" y="0"/>
            <a:chExt cx="5163571" cy="328057"/>
          </a:xfrm>
        </p:grpSpPr>
        <p:sp>
          <p:nvSpPr>
            <p:cNvPr id="25" name="Freeform 25"/>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26" name="TextBox 26"/>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27" name="Freeform 27"/>
          <p:cNvSpPr/>
          <p:nvPr/>
        </p:nvSpPr>
        <p:spPr>
          <a:xfrm>
            <a:off x="10392451" y="7110567"/>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11388314" y="605043"/>
            <a:ext cx="1919429" cy="566532"/>
            <a:chOff x="0" y="0"/>
            <a:chExt cx="505529" cy="149210"/>
          </a:xfrm>
        </p:grpSpPr>
        <p:sp>
          <p:nvSpPr>
            <p:cNvPr id="3" name="Freeform 3"/>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4" name="TextBox 4"/>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sp>
        <p:nvSpPr>
          <p:cNvPr id="6" name="TextBox 6"/>
          <p:cNvSpPr txBox="1"/>
          <p:nvPr/>
        </p:nvSpPr>
        <p:spPr>
          <a:xfrm>
            <a:off x="1703976" y="2725073"/>
            <a:ext cx="353408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2004 a 2009</a:t>
            </a:r>
          </a:p>
        </p:txBody>
      </p:sp>
      <p:sp>
        <p:nvSpPr>
          <p:cNvPr id="7" name="TextBox 7"/>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8" name="TextBox 8"/>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9" name="TextBox 9"/>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0" name="TextBox 10"/>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1" name="TextBox 11"/>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12" name="TextBox 12"/>
          <p:cNvSpPr txBox="1"/>
          <p:nvPr/>
        </p:nvSpPr>
        <p:spPr>
          <a:xfrm>
            <a:off x="1703976" y="3599497"/>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2011 a 2012</a:t>
            </a:r>
          </a:p>
        </p:txBody>
      </p:sp>
      <p:sp>
        <p:nvSpPr>
          <p:cNvPr id="13" name="TextBox 13"/>
          <p:cNvSpPr txBox="1"/>
          <p:nvPr/>
        </p:nvSpPr>
        <p:spPr>
          <a:xfrm>
            <a:off x="1703976" y="4470844"/>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2012</a:t>
            </a:r>
          </a:p>
        </p:txBody>
      </p:sp>
      <p:sp>
        <p:nvSpPr>
          <p:cNvPr id="14" name="AutoShape 14"/>
          <p:cNvSpPr/>
          <p:nvPr/>
        </p:nvSpPr>
        <p:spPr>
          <a:xfrm flipH="1">
            <a:off x="9139238" y="2529090"/>
            <a:ext cx="9525" cy="5092802"/>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15" name="Group 15"/>
          <p:cNvGrpSpPr/>
          <p:nvPr/>
        </p:nvGrpSpPr>
        <p:grpSpPr>
          <a:xfrm>
            <a:off x="8996882" y="3182602"/>
            <a:ext cx="294237" cy="29423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sp>
        <p:nvSpPr>
          <p:cNvPr id="18" name="TextBox 18"/>
          <p:cNvSpPr txBox="1"/>
          <p:nvPr/>
        </p:nvSpPr>
        <p:spPr>
          <a:xfrm>
            <a:off x="9810750" y="4058199"/>
            <a:ext cx="7830661" cy="2066926"/>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Criação da Escola Azul Portuguesa pelo Ministério do Mar em colaboração com um conjunto de parceiros, entre eles, a Ciência Viva</a:t>
            </a:r>
          </a:p>
        </p:txBody>
      </p:sp>
      <p:sp>
        <p:nvSpPr>
          <p:cNvPr id="19" name="TextBox 19"/>
          <p:cNvSpPr txBox="1"/>
          <p:nvPr/>
        </p:nvSpPr>
        <p:spPr>
          <a:xfrm>
            <a:off x="9810750" y="2791545"/>
            <a:ext cx="6489083" cy="1076154"/>
          </a:xfrm>
          <a:prstGeom prst="rect">
            <a:avLst/>
          </a:prstGeom>
        </p:spPr>
        <p:txBody>
          <a:bodyPr lIns="0" tIns="0" rIns="0" bIns="0" rtlCol="0" anchor="t">
            <a:spAutoFit/>
          </a:bodyPr>
          <a:lstStyle/>
          <a:p>
            <a:pPr marL="0" lvl="0" indent="0" algn="l">
              <a:lnSpc>
                <a:spcPts val="8381"/>
              </a:lnSpc>
            </a:pPr>
            <a:r>
              <a:rPr lang="en-US" sz="7483" b="1" spc="14">
                <a:solidFill>
                  <a:srgbClr val="FFFFFF"/>
                </a:solidFill>
                <a:latin typeface="Montserrat Bold"/>
                <a:ea typeface="Montserrat Bold"/>
                <a:cs typeface="Montserrat Bold"/>
                <a:sym typeface="Montserrat Bold"/>
              </a:rPr>
              <a:t>2017</a:t>
            </a:r>
          </a:p>
        </p:txBody>
      </p:sp>
      <p:sp>
        <p:nvSpPr>
          <p:cNvPr id="20" name="TextBox 20"/>
          <p:cNvSpPr txBox="1"/>
          <p:nvPr/>
        </p:nvSpPr>
        <p:spPr>
          <a:xfrm>
            <a:off x="1703976" y="5342191"/>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2015</a:t>
            </a:r>
          </a:p>
        </p:txBody>
      </p:sp>
      <p:sp>
        <p:nvSpPr>
          <p:cNvPr id="21" name="AutoShape 21"/>
          <p:cNvSpPr/>
          <p:nvPr/>
        </p:nvSpPr>
        <p:spPr>
          <a:xfrm flipH="1">
            <a:off x="1038225" y="2529205"/>
            <a:ext cx="9525" cy="5092802"/>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22" name="Group 22"/>
          <p:cNvGrpSpPr/>
          <p:nvPr/>
        </p:nvGrpSpPr>
        <p:grpSpPr>
          <a:xfrm>
            <a:off x="-626285" y="8136393"/>
            <a:ext cx="19605433" cy="1245591"/>
            <a:chOff x="0" y="0"/>
            <a:chExt cx="5163571" cy="328057"/>
          </a:xfrm>
        </p:grpSpPr>
        <p:sp>
          <p:nvSpPr>
            <p:cNvPr id="23" name="Freeform 23"/>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24" name="TextBox 24"/>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25" name="Group 25"/>
          <p:cNvGrpSpPr/>
          <p:nvPr/>
        </p:nvGrpSpPr>
        <p:grpSpPr>
          <a:xfrm>
            <a:off x="-626285" y="9258300"/>
            <a:ext cx="19605433" cy="1245591"/>
            <a:chOff x="0" y="0"/>
            <a:chExt cx="5163571" cy="328057"/>
          </a:xfrm>
        </p:grpSpPr>
        <p:sp>
          <p:nvSpPr>
            <p:cNvPr id="26" name="Freeform 26"/>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27" name="TextBox 27"/>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28" name="Freeform 28"/>
          <p:cNvSpPr/>
          <p:nvPr/>
        </p:nvSpPr>
        <p:spPr>
          <a:xfrm>
            <a:off x="3385292" y="7127938"/>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11388314" y="605043"/>
            <a:ext cx="1919429" cy="566532"/>
            <a:chOff x="0" y="0"/>
            <a:chExt cx="505529" cy="149210"/>
          </a:xfrm>
        </p:grpSpPr>
        <p:sp>
          <p:nvSpPr>
            <p:cNvPr id="3" name="Freeform 3"/>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4" name="TextBox 4"/>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sp>
        <p:nvSpPr>
          <p:cNvPr id="6" name="TextBox 6"/>
          <p:cNvSpPr txBox="1"/>
          <p:nvPr/>
        </p:nvSpPr>
        <p:spPr>
          <a:xfrm>
            <a:off x="1703976" y="2725073"/>
            <a:ext cx="353408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2004 a 2009</a:t>
            </a:r>
          </a:p>
        </p:txBody>
      </p:sp>
      <p:sp>
        <p:nvSpPr>
          <p:cNvPr id="7" name="TextBox 7"/>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8" name="TextBox 8"/>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9" name="TextBox 9"/>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0" name="TextBox 10"/>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1" name="TextBox 11"/>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12" name="TextBox 12"/>
          <p:cNvSpPr txBox="1"/>
          <p:nvPr/>
        </p:nvSpPr>
        <p:spPr>
          <a:xfrm>
            <a:off x="1703976" y="3599497"/>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2011 a 2012</a:t>
            </a:r>
          </a:p>
        </p:txBody>
      </p:sp>
      <p:sp>
        <p:nvSpPr>
          <p:cNvPr id="13" name="TextBox 13"/>
          <p:cNvSpPr txBox="1"/>
          <p:nvPr/>
        </p:nvSpPr>
        <p:spPr>
          <a:xfrm>
            <a:off x="1703976" y="4470844"/>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2012</a:t>
            </a:r>
          </a:p>
        </p:txBody>
      </p:sp>
      <p:sp>
        <p:nvSpPr>
          <p:cNvPr id="14" name="AutoShape 14"/>
          <p:cNvSpPr/>
          <p:nvPr/>
        </p:nvSpPr>
        <p:spPr>
          <a:xfrm flipH="1">
            <a:off x="9139238" y="2529090"/>
            <a:ext cx="9525" cy="5092802"/>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15" name="Group 15"/>
          <p:cNvGrpSpPr/>
          <p:nvPr/>
        </p:nvGrpSpPr>
        <p:grpSpPr>
          <a:xfrm>
            <a:off x="8996882" y="4024207"/>
            <a:ext cx="294237" cy="29423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grpSp>
        <p:nvGrpSpPr>
          <p:cNvPr id="18" name="Group 18"/>
          <p:cNvGrpSpPr/>
          <p:nvPr/>
        </p:nvGrpSpPr>
        <p:grpSpPr>
          <a:xfrm>
            <a:off x="9929293" y="3570922"/>
            <a:ext cx="7830661" cy="2866855"/>
            <a:chOff x="0" y="0"/>
            <a:chExt cx="10440882" cy="3822473"/>
          </a:xfrm>
        </p:grpSpPr>
        <p:sp>
          <p:nvSpPr>
            <p:cNvPr id="19" name="TextBox 19"/>
            <p:cNvSpPr txBox="1"/>
            <p:nvPr/>
          </p:nvSpPr>
          <p:spPr>
            <a:xfrm>
              <a:off x="0" y="1780947"/>
              <a:ext cx="10440882" cy="2041526"/>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Exposição “Água, Uma Exposição Sem Filtro” no Pavilhão do Conhecimento</a:t>
              </a:r>
            </a:p>
            <a:p>
              <a:pPr algn="just">
                <a:lnSpc>
                  <a:spcPts val="4199"/>
                </a:lnSpc>
              </a:pPr>
              <a:endParaRPr lang="en-US" sz="2999">
                <a:solidFill>
                  <a:srgbClr val="FFFFFF"/>
                </a:solidFill>
                <a:latin typeface="Montserrat"/>
                <a:ea typeface="Montserrat"/>
                <a:cs typeface="Montserrat"/>
                <a:sym typeface="Montserrat"/>
              </a:endParaRPr>
            </a:p>
          </p:txBody>
        </p:sp>
        <p:sp>
          <p:nvSpPr>
            <p:cNvPr id="20" name="TextBox 20"/>
            <p:cNvSpPr txBox="1"/>
            <p:nvPr/>
          </p:nvSpPr>
          <p:spPr>
            <a:xfrm>
              <a:off x="0" y="57150"/>
              <a:ext cx="8652110" cy="1453922"/>
            </a:xfrm>
            <a:prstGeom prst="rect">
              <a:avLst/>
            </a:prstGeom>
          </p:spPr>
          <p:txBody>
            <a:bodyPr lIns="0" tIns="0" rIns="0" bIns="0" rtlCol="0" anchor="t">
              <a:spAutoFit/>
            </a:bodyPr>
            <a:lstStyle/>
            <a:p>
              <a:pPr marL="0" lvl="0" indent="0" algn="l">
                <a:lnSpc>
                  <a:spcPts val="8381"/>
                </a:lnSpc>
              </a:pPr>
              <a:r>
                <a:rPr lang="en-US" sz="7483" b="1" spc="14">
                  <a:solidFill>
                    <a:srgbClr val="FFFFFF"/>
                  </a:solidFill>
                  <a:latin typeface="Montserrat Bold"/>
                  <a:ea typeface="Montserrat Bold"/>
                  <a:cs typeface="Montserrat Bold"/>
                  <a:sym typeface="Montserrat Bold"/>
                </a:rPr>
                <a:t>2021 a 2022</a:t>
              </a:r>
            </a:p>
          </p:txBody>
        </p:sp>
      </p:grpSp>
      <p:sp>
        <p:nvSpPr>
          <p:cNvPr id="21" name="TextBox 21"/>
          <p:cNvSpPr txBox="1"/>
          <p:nvPr/>
        </p:nvSpPr>
        <p:spPr>
          <a:xfrm>
            <a:off x="1703976" y="5342191"/>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2015</a:t>
            </a:r>
          </a:p>
        </p:txBody>
      </p:sp>
      <p:sp>
        <p:nvSpPr>
          <p:cNvPr id="22" name="TextBox 22"/>
          <p:cNvSpPr txBox="1"/>
          <p:nvPr/>
        </p:nvSpPr>
        <p:spPr>
          <a:xfrm>
            <a:off x="9929293" y="2725073"/>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2017</a:t>
            </a:r>
          </a:p>
        </p:txBody>
      </p:sp>
      <p:sp>
        <p:nvSpPr>
          <p:cNvPr id="23" name="AutoShape 23"/>
          <p:cNvSpPr/>
          <p:nvPr/>
        </p:nvSpPr>
        <p:spPr>
          <a:xfrm flipH="1">
            <a:off x="1038225" y="2529205"/>
            <a:ext cx="9525" cy="5092802"/>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24" name="Group 24"/>
          <p:cNvGrpSpPr/>
          <p:nvPr/>
        </p:nvGrpSpPr>
        <p:grpSpPr>
          <a:xfrm>
            <a:off x="-626285" y="8136393"/>
            <a:ext cx="19605433" cy="1245591"/>
            <a:chOff x="0" y="0"/>
            <a:chExt cx="5163571" cy="328057"/>
          </a:xfrm>
        </p:grpSpPr>
        <p:sp>
          <p:nvSpPr>
            <p:cNvPr id="25" name="Freeform 25"/>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26" name="TextBox 26"/>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27" name="Group 27"/>
          <p:cNvGrpSpPr/>
          <p:nvPr/>
        </p:nvGrpSpPr>
        <p:grpSpPr>
          <a:xfrm>
            <a:off x="-626285" y="9258300"/>
            <a:ext cx="19605433" cy="1245591"/>
            <a:chOff x="0" y="0"/>
            <a:chExt cx="5163571" cy="328057"/>
          </a:xfrm>
        </p:grpSpPr>
        <p:sp>
          <p:nvSpPr>
            <p:cNvPr id="28" name="Freeform 28"/>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29" name="TextBox 29"/>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30" name="Freeform 30"/>
          <p:cNvSpPr/>
          <p:nvPr/>
        </p:nvSpPr>
        <p:spPr>
          <a:xfrm>
            <a:off x="3385292" y="7127938"/>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11388314" y="605043"/>
            <a:ext cx="1919429" cy="566532"/>
            <a:chOff x="0" y="0"/>
            <a:chExt cx="505529" cy="149210"/>
          </a:xfrm>
        </p:grpSpPr>
        <p:sp>
          <p:nvSpPr>
            <p:cNvPr id="3" name="Freeform 3"/>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4" name="TextBox 4"/>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sp>
        <p:nvSpPr>
          <p:cNvPr id="6" name="TextBox 6"/>
          <p:cNvSpPr txBox="1"/>
          <p:nvPr/>
        </p:nvSpPr>
        <p:spPr>
          <a:xfrm>
            <a:off x="1703976" y="2725073"/>
            <a:ext cx="353408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2004 a 2009</a:t>
            </a:r>
          </a:p>
        </p:txBody>
      </p:sp>
      <p:sp>
        <p:nvSpPr>
          <p:cNvPr id="7" name="TextBox 7"/>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8" name="TextBox 8"/>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9" name="TextBox 9"/>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0" name="TextBox 10"/>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1" name="TextBox 11"/>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12" name="TextBox 12"/>
          <p:cNvSpPr txBox="1"/>
          <p:nvPr/>
        </p:nvSpPr>
        <p:spPr>
          <a:xfrm>
            <a:off x="1703976" y="3599497"/>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2011 a 2012</a:t>
            </a:r>
          </a:p>
        </p:txBody>
      </p:sp>
      <p:sp>
        <p:nvSpPr>
          <p:cNvPr id="13" name="TextBox 13"/>
          <p:cNvSpPr txBox="1"/>
          <p:nvPr/>
        </p:nvSpPr>
        <p:spPr>
          <a:xfrm>
            <a:off x="1703976" y="4470844"/>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2012</a:t>
            </a:r>
          </a:p>
        </p:txBody>
      </p:sp>
      <p:sp>
        <p:nvSpPr>
          <p:cNvPr id="14" name="AutoShape 14"/>
          <p:cNvSpPr/>
          <p:nvPr/>
        </p:nvSpPr>
        <p:spPr>
          <a:xfrm flipH="1">
            <a:off x="9139238" y="2529090"/>
            <a:ext cx="9525" cy="5092802"/>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15" name="Group 15"/>
          <p:cNvGrpSpPr/>
          <p:nvPr/>
        </p:nvGrpSpPr>
        <p:grpSpPr>
          <a:xfrm>
            <a:off x="8996882" y="4906413"/>
            <a:ext cx="294237" cy="29423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BED"/>
            </a:solidFill>
          </p:spPr>
          <p:txBody>
            <a:bodyPr/>
            <a:lstStyle/>
            <a:p>
              <a:endParaRPr lang="pt-PT"/>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871"/>
                </a:lnSpc>
              </a:pPr>
              <a:endParaRPr/>
            </a:p>
          </p:txBody>
        </p:sp>
      </p:grpSp>
      <p:grpSp>
        <p:nvGrpSpPr>
          <p:cNvPr id="18" name="Group 18"/>
          <p:cNvGrpSpPr/>
          <p:nvPr/>
        </p:nvGrpSpPr>
        <p:grpSpPr>
          <a:xfrm>
            <a:off x="9929293" y="4442269"/>
            <a:ext cx="7830661" cy="3390730"/>
            <a:chOff x="0" y="0"/>
            <a:chExt cx="10440882" cy="4520973"/>
          </a:xfrm>
        </p:grpSpPr>
        <p:sp>
          <p:nvSpPr>
            <p:cNvPr id="19" name="TextBox 19"/>
            <p:cNvSpPr txBox="1"/>
            <p:nvPr/>
          </p:nvSpPr>
          <p:spPr>
            <a:xfrm>
              <a:off x="0" y="1780947"/>
              <a:ext cx="10440882" cy="2740026"/>
            </a:xfrm>
            <a:prstGeom prst="rect">
              <a:avLst/>
            </a:prstGeom>
          </p:spPr>
          <p:txBody>
            <a:bodyPr lIns="0" tIns="0" rIns="0" bIns="0" rtlCol="0" anchor="t">
              <a:spAutoFit/>
            </a:bodyPr>
            <a:lstStyle/>
            <a:p>
              <a:pPr algn="just">
                <a:lnSpc>
                  <a:spcPts val="4199"/>
                </a:lnSpc>
              </a:pPr>
              <a:r>
                <a:rPr lang="en-US" sz="2999">
                  <a:solidFill>
                    <a:srgbClr val="FFFFFF"/>
                  </a:solidFill>
                  <a:latin typeface="Montserrat"/>
                  <a:ea typeface="Montserrat"/>
                  <a:cs typeface="Montserrat"/>
                  <a:sym typeface="Montserrat"/>
                </a:rPr>
                <a:t>1ª Conferência Nacional de Literacia do Oceano, no âmbito do projeto europeu BlueLightS</a:t>
              </a:r>
            </a:p>
            <a:p>
              <a:pPr algn="just">
                <a:lnSpc>
                  <a:spcPts val="4199"/>
                </a:lnSpc>
              </a:pPr>
              <a:endParaRPr lang="en-US" sz="2999">
                <a:solidFill>
                  <a:srgbClr val="FFFFFF"/>
                </a:solidFill>
                <a:latin typeface="Montserrat"/>
                <a:ea typeface="Montserrat"/>
                <a:cs typeface="Montserrat"/>
                <a:sym typeface="Montserrat"/>
              </a:endParaRPr>
            </a:p>
          </p:txBody>
        </p:sp>
        <p:sp>
          <p:nvSpPr>
            <p:cNvPr id="20" name="TextBox 20"/>
            <p:cNvSpPr txBox="1"/>
            <p:nvPr/>
          </p:nvSpPr>
          <p:spPr>
            <a:xfrm>
              <a:off x="0" y="57150"/>
              <a:ext cx="8652110" cy="1453922"/>
            </a:xfrm>
            <a:prstGeom prst="rect">
              <a:avLst/>
            </a:prstGeom>
          </p:spPr>
          <p:txBody>
            <a:bodyPr lIns="0" tIns="0" rIns="0" bIns="0" rtlCol="0" anchor="t">
              <a:spAutoFit/>
            </a:bodyPr>
            <a:lstStyle/>
            <a:p>
              <a:pPr marL="0" lvl="0" indent="0" algn="l">
                <a:lnSpc>
                  <a:spcPts val="8381"/>
                </a:lnSpc>
              </a:pPr>
              <a:r>
                <a:rPr lang="en-US" sz="7483" b="1" spc="14">
                  <a:solidFill>
                    <a:srgbClr val="FFFFFF"/>
                  </a:solidFill>
                  <a:latin typeface="Montserrat Bold"/>
                  <a:ea typeface="Montserrat Bold"/>
                  <a:cs typeface="Montserrat Bold"/>
                  <a:sym typeface="Montserrat Bold"/>
                </a:rPr>
                <a:t>2024</a:t>
              </a:r>
            </a:p>
          </p:txBody>
        </p:sp>
      </p:grpSp>
      <p:sp>
        <p:nvSpPr>
          <p:cNvPr id="21" name="TextBox 21"/>
          <p:cNvSpPr txBox="1"/>
          <p:nvPr/>
        </p:nvSpPr>
        <p:spPr>
          <a:xfrm>
            <a:off x="1703976" y="5342191"/>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2015</a:t>
            </a:r>
          </a:p>
        </p:txBody>
      </p:sp>
      <p:sp>
        <p:nvSpPr>
          <p:cNvPr id="22" name="TextBox 22"/>
          <p:cNvSpPr txBox="1"/>
          <p:nvPr/>
        </p:nvSpPr>
        <p:spPr>
          <a:xfrm>
            <a:off x="9929293" y="2725073"/>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2017</a:t>
            </a:r>
          </a:p>
        </p:txBody>
      </p:sp>
      <p:sp>
        <p:nvSpPr>
          <p:cNvPr id="23" name="TextBox 23"/>
          <p:cNvSpPr txBox="1"/>
          <p:nvPr/>
        </p:nvSpPr>
        <p:spPr>
          <a:xfrm>
            <a:off x="9929293" y="3599497"/>
            <a:ext cx="3915331" cy="604647"/>
          </a:xfrm>
          <a:prstGeom prst="rect">
            <a:avLst/>
          </a:prstGeom>
        </p:spPr>
        <p:txBody>
          <a:bodyPr lIns="0" tIns="0" rIns="0" bIns="0" rtlCol="0" anchor="t">
            <a:spAutoFit/>
          </a:bodyPr>
          <a:lstStyle/>
          <a:p>
            <a:pPr marL="0" lvl="0" indent="0" algn="l">
              <a:lnSpc>
                <a:spcPts val="4704"/>
              </a:lnSpc>
            </a:pPr>
            <a:r>
              <a:rPr lang="en-US" sz="4200" b="1" spc="8">
                <a:solidFill>
                  <a:srgbClr val="FFFFFF"/>
                </a:solidFill>
                <a:latin typeface="Montserrat Bold"/>
                <a:ea typeface="Montserrat Bold"/>
                <a:cs typeface="Montserrat Bold"/>
                <a:sym typeface="Montserrat Bold"/>
              </a:rPr>
              <a:t>2021 a 2022</a:t>
            </a:r>
          </a:p>
        </p:txBody>
      </p:sp>
      <p:sp>
        <p:nvSpPr>
          <p:cNvPr id="24" name="AutoShape 24"/>
          <p:cNvSpPr/>
          <p:nvPr/>
        </p:nvSpPr>
        <p:spPr>
          <a:xfrm flipH="1">
            <a:off x="1038225" y="2529205"/>
            <a:ext cx="9525" cy="5092802"/>
          </a:xfrm>
          <a:prstGeom prst="line">
            <a:avLst/>
          </a:prstGeom>
          <a:ln w="38100" cap="flat">
            <a:solidFill>
              <a:srgbClr val="FFFFFF"/>
            </a:solidFill>
            <a:prstDash val="solid"/>
            <a:headEnd type="none" w="sm" len="sm"/>
            <a:tailEnd type="none" w="sm" len="sm"/>
          </a:ln>
        </p:spPr>
        <p:txBody>
          <a:bodyPr/>
          <a:lstStyle/>
          <a:p>
            <a:endParaRPr lang="pt-PT"/>
          </a:p>
        </p:txBody>
      </p:sp>
      <p:grpSp>
        <p:nvGrpSpPr>
          <p:cNvPr id="25" name="Group 25"/>
          <p:cNvGrpSpPr/>
          <p:nvPr/>
        </p:nvGrpSpPr>
        <p:grpSpPr>
          <a:xfrm>
            <a:off x="-626285" y="8136393"/>
            <a:ext cx="19605433" cy="1245591"/>
            <a:chOff x="0" y="0"/>
            <a:chExt cx="5163571" cy="328057"/>
          </a:xfrm>
        </p:grpSpPr>
        <p:sp>
          <p:nvSpPr>
            <p:cNvPr id="26" name="Freeform 26"/>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73CFF4"/>
            </a:solidFill>
          </p:spPr>
          <p:txBody>
            <a:bodyPr/>
            <a:lstStyle/>
            <a:p>
              <a:endParaRPr lang="pt-PT"/>
            </a:p>
          </p:txBody>
        </p:sp>
        <p:sp>
          <p:nvSpPr>
            <p:cNvPr id="27" name="TextBox 27"/>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grpSp>
        <p:nvGrpSpPr>
          <p:cNvPr id="28" name="Group 28"/>
          <p:cNvGrpSpPr/>
          <p:nvPr/>
        </p:nvGrpSpPr>
        <p:grpSpPr>
          <a:xfrm>
            <a:off x="-626285" y="9258300"/>
            <a:ext cx="19605433" cy="1245591"/>
            <a:chOff x="0" y="0"/>
            <a:chExt cx="5163571" cy="328057"/>
          </a:xfrm>
        </p:grpSpPr>
        <p:sp>
          <p:nvSpPr>
            <p:cNvPr id="29" name="Freeform 29"/>
            <p:cNvSpPr/>
            <p:nvPr/>
          </p:nvSpPr>
          <p:spPr>
            <a:xfrm>
              <a:off x="0" y="0"/>
              <a:ext cx="5163571" cy="328057"/>
            </a:xfrm>
            <a:custGeom>
              <a:avLst/>
              <a:gdLst/>
              <a:ahLst/>
              <a:cxnLst/>
              <a:rect l="l" t="t" r="r" b="b"/>
              <a:pathLst>
                <a:path w="5163571" h="328057">
                  <a:moveTo>
                    <a:pt x="20139" y="0"/>
                  </a:moveTo>
                  <a:lnTo>
                    <a:pt x="5143432" y="0"/>
                  </a:lnTo>
                  <a:cubicBezTo>
                    <a:pt x="5148773" y="0"/>
                    <a:pt x="5153895" y="2122"/>
                    <a:pt x="5157672" y="5899"/>
                  </a:cubicBezTo>
                  <a:cubicBezTo>
                    <a:pt x="5161449" y="9675"/>
                    <a:pt x="5163571" y="14798"/>
                    <a:pt x="5163571" y="20139"/>
                  </a:cubicBezTo>
                  <a:lnTo>
                    <a:pt x="5163571" y="307918"/>
                  </a:lnTo>
                  <a:cubicBezTo>
                    <a:pt x="5163571" y="319040"/>
                    <a:pt x="5154554" y="328057"/>
                    <a:pt x="5143432" y="328057"/>
                  </a:cubicBezTo>
                  <a:lnTo>
                    <a:pt x="20139" y="328057"/>
                  </a:lnTo>
                  <a:cubicBezTo>
                    <a:pt x="14798" y="328057"/>
                    <a:pt x="9675" y="325935"/>
                    <a:pt x="5899" y="322158"/>
                  </a:cubicBezTo>
                  <a:cubicBezTo>
                    <a:pt x="2122" y="318382"/>
                    <a:pt x="0" y="313259"/>
                    <a:pt x="0" y="307918"/>
                  </a:cubicBezTo>
                  <a:lnTo>
                    <a:pt x="0" y="20139"/>
                  </a:lnTo>
                  <a:cubicBezTo>
                    <a:pt x="0" y="14798"/>
                    <a:pt x="2122" y="9675"/>
                    <a:pt x="5899" y="5899"/>
                  </a:cubicBezTo>
                  <a:cubicBezTo>
                    <a:pt x="9675" y="2122"/>
                    <a:pt x="14798" y="0"/>
                    <a:pt x="20139" y="0"/>
                  </a:cubicBezTo>
                  <a:close/>
                </a:path>
              </a:pathLst>
            </a:custGeom>
            <a:solidFill>
              <a:srgbClr val="00ABED"/>
            </a:solidFill>
          </p:spPr>
          <p:txBody>
            <a:bodyPr/>
            <a:lstStyle/>
            <a:p>
              <a:endParaRPr lang="pt-PT"/>
            </a:p>
          </p:txBody>
        </p:sp>
        <p:sp>
          <p:nvSpPr>
            <p:cNvPr id="30" name="TextBox 30"/>
            <p:cNvSpPr txBox="1"/>
            <p:nvPr/>
          </p:nvSpPr>
          <p:spPr>
            <a:xfrm>
              <a:off x="0" y="-95250"/>
              <a:ext cx="5163571" cy="423307"/>
            </a:xfrm>
            <a:prstGeom prst="rect">
              <a:avLst/>
            </a:prstGeom>
          </p:spPr>
          <p:txBody>
            <a:bodyPr lIns="50800" tIns="50800" rIns="50800" bIns="50800" rtlCol="0" anchor="ctr"/>
            <a:lstStyle/>
            <a:p>
              <a:pPr algn="ctr">
                <a:lnSpc>
                  <a:spcPts val="2628"/>
                </a:lnSpc>
              </a:pPr>
              <a:endParaRPr/>
            </a:p>
          </p:txBody>
        </p:sp>
      </p:grpSp>
      <p:sp>
        <p:nvSpPr>
          <p:cNvPr id="31" name="Freeform 31"/>
          <p:cNvSpPr/>
          <p:nvPr/>
        </p:nvSpPr>
        <p:spPr>
          <a:xfrm>
            <a:off x="3385292" y="7127938"/>
            <a:ext cx="2727928" cy="1137181"/>
          </a:xfrm>
          <a:custGeom>
            <a:avLst/>
            <a:gdLst/>
            <a:ahLst/>
            <a:cxnLst/>
            <a:rect l="l" t="t" r="r" b="b"/>
            <a:pathLst>
              <a:path w="2727928" h="1137181">
                <a:moveTo>
                  <a:pt x="0" y="0"/>
                </a:moveTo>
                <a:lnTo>
                  <a:pt x="2727928" y="0"/>
                </a:lnTo>
                <a:lnTo>
                  <a:pt x="2727928" y="1137181"/>
                </a:lnTo>
                <a:lnTo>
                  <a:pt x="0" y="1137181"/>
                </a:lnTo>
                <a:lnTo>
                  <a:pt x="0" y="0"/>
                </a:lnTo>
                <a:close/>
              </a:path>
            </a:pathLst>
          </a:custGeom>
          <a:blipFill>
            <a:blip r:embed="rId3"/>
            <a:stretch>
              <a:fillRect/>
            </a:stretch>
          </a:blipFill>
        </p:spPr>
        <p:txBody>
          <a:bodyPr/>
          <a:lstStyle/>
          <a:p>
            <a:endParaRPr lang="pt-P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A98"/>
        </a:solidFill>
        <a:effectLst/>
      </p:bgPr>
    </p:bg>
    <p:spTree>
      <p:nvGrpSpPr>
        <p:cNvPr id="1" name=""/>
        <p:cNvGrpSpPr/>
        <p:nvPr/>
      </p:nvGrpSpPr>
      <p:grpSpPr>
        <a:xfrm>
          <a:off x="0" y="0"/>
          <a:ext cx="0" cy="0"/>
          <a:chOff x="0" y="0"/>
          <a:chExt cx="0" cy="0"/>
        </a:xfrm>
      </p:grpSpPr>
      <p:grpSp>
        <p:nvGrpSpPr>
          <p:cNvPr id="2" name="Group 2"/>
          <p:cNvGrpSpPr/>
          <p:nvPr/>
        </p:nvGrpSpPr>
        <p:grpSpPr>
          <a:xfrm>
            <a:off x="9154560" y="605043"/>
            <a:ext cx="1919429" cy="566532"/>
            <a:chOff x="0" y="0"/>
            <a:chExt cx="505529" cy="149210"/>
          </a:xfrm>
        </p:grpSpPr>
        <p:sp>
          <p:nvSpPr>
            <p:cNvPr id="3" name="Freeform 3"/>
            <p:cNvSpPr/>
            <p:nvPr/>
          </p:nvSpPr>
          <p:spPr>
            <a:xfrm>
              <a:off x="0" y="0"/>
              <a:ext cx="505529" cy="149210"/>
            </a:xfrm>
            <a:custGeom>
              <a:avLst/>
              <a:gdLst/>
              <a:ahLst/>
              <a:cxnLst/>
              <a:rect l="l" t="t" r="r" b="b"/>
              <a:pathLst>
                <a:path w="505529" h="149210">
                  <a:moveTo>
                    <a:pt x="74605" y="0"/>
                  </a:moveTo>
                  <a:lnTo>
                    <a:pt x="430924" y="0"/>
                  </a:lnTo>
                  <a:cubicBezTo>
                    <a:pt x="472127" y="0"/>
                    <a:pt x="505529" y="33402"/>
                    <a:pt x="505529" y="74605"/>
                  </a:cubicBezTo>
                  <a:lnTo>
                    <a:pt x="505529" y="74605"/>
                  </a:lnTo>
                  <a:cubicBezTo>
                    <a:pt x="505529" y="115808"/>
                    <a:pt x="472127" y="149210"/>
                    <a:pt x="430924" y="149210"/>
                  </a:cubicBezTo>
                  <a:lnTo>
                    <a:pt x="74605" y="149210"/>
                  </a:lnTo>
                  <a:cubicBezTo>
                    <a:pt x="33402" y="149210"/>
                    <a:pt x="0" y="115808"/>
                    <a:pt x="0" y="74605"/>
                  </a:cubicBezTo>
                  <a:lnTo>
                    <a:pt x="0" y="74605"/>
                  </a:lnTo>
                  <a:cubicBezTo>
                    <a:pt x="0" y="33402"/>
                    <a:pt x="33402" y="0"/>
                    <a:pt x="74605" y="0"/>
                  </a:cubicBezTo>
                  <a:close/>
                </a:path>
              </a:pathLst>
            </a:custGeom>
            <a:solidFill>
              <a:srgbClr val="00ABED"/>
            </a:solidFill>
          </p:spPr>
          <p:txBody>
            <a:bodyPr/>
            <a:lstStyle/>
            <a:p>
              <a:endParaRPr lang="pt-PT"/>
            </a:p>
          </p:txBody>
        </p:sp>
        <p:sp>
          <p:nvSpPr>
            <p:cNvPr id="4" name="TextBox 4"/>
            <p:cNvSpPr txBox="1"/>
            <p:nvPr/>
          </p:nvSpPr>
          <p:spPr>
            <a:xfrm>
              <a:off x="0" y="-38100"/>
              <a:ext cx="505529" cy="18731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81075" y="137526"/>
            <a:ext cx="2059151" cy="1455134"/>
          </a:xfrm>
          <a:custGeom>
            <a:avLst/>
            <a:gdLst/>
            <a:ahLst/>
            <a:cxnLst/>
            <a:rect l="l" t="t" r="r" b="b"/>
            <a:pathLst>
              <a:path w="2059151" h="1455134">
                <a:moveTo>
                  <a:pt x="0" y="0"/>
                </a:moveTo>
                <a:lnTo>
                  <a:pt x="2059151" y="0"/>
                </a:lnTo>
                <a:lnTo>
                  <a:pt x="2059151" y="1455134"/>
                </a:lnTo>
                <a:lnTo>
                  <a:pt x="0" y="1455134"/>
                </a:lnTo>
                <a:lnTo>
                  <a:pt x="0" y="0"/>
                </a:lnTo>
                <a:close/>
              </a:path>
            </a:pathLst>
          </a:custGeom>
          <a:blipFill>
            <a:blip r:embed="rId2"/>
            <a:stretch>
              <a:fillRect l="-85" r="-85"/>
            </a:stretch>
          </a:blipFill>
        </p:spPr>
        <p:txBody>
          <a:bodyPr/>
          <a:lstStyle/>
          <a:p>
            <a:endParaRPr lang="pt-PT"/>
          </a:p>
        </p:txBody>
      </p:sp>
      <p:grpSp>
        <p:nvGrpSpPr>
          <p:cNvPr id="6" name="Group 6"/>
          <p:cNvGrpSpPr/>
          <p:nvPr/>
        </p:nvGrpSpPr>
        <p:grpSpPr>
          <a:xfrm>
            <a:off x="-347065" y="7753350"/>
            <a:ext cx="19347388" cy="3086100"/>
            <a:chOff x="0" y="0"/>
            <a:chExt cx="5095608" cy="812800"/>
          </a:xfrm>
        </p:grpSpPr>
        <p:sp>
          <p:nvSpPr>
            <p:cNvPr id="7" name="Freeform 7"/>
            <p:cNvSpPr/>
            <p:nvPr/>
          </p:nvSpPr>
          <p:spPr>
            <a:xfrm>
              <a:off x="0" y="0"/>
              <a:ext cx="5095608" cy="812800"/>
            </a:xfrm>
            <a:custGeom>
              <a:avLst/>
              <a:gdLst/>
              <a:ahLst/>
              <a:cxnLst/>
              <a:rect l="l" t="t" r="r" b="b"/>
              <a:pathLst>
                <a:path w="5095608" h="812800">
                  <a:moveTo>
                    <a:pt x="20408" y="0"/>
                  </a:moveTo>
                  <a:lnTo>
                    <a:pt x="5075201" y="0"/>
                  </a:lnTo>
                  <a:cubicBezTo>
                    <a:pt x="5080613" y="0"/>
                    <a:pt x="5085804" y="2150"/>
                    <a:pt x="5089631" y="5977"/>
                  </a:cubicBezTo>
                  <a:cubicBezTo>
                    <a:pt x="5093458" y="9805"/>
                    <a:pt x="5095608" y="14995"/>
                    <a:pt x="5095608" y="20408"/>
                  </a:cubicBezTo>
                  <a:lnTo>
                    <a:pt x="5095608" y="792392"/>
                  </a:lnTo>
                  <a:cubicBezTo>
                    <a:pt x="5095608" y="803663"/>
                    <a:pt x="5086471" y="812800"/>
                    <a:pt x="5075201" y="812800"/>
                  </a:cubicBezTo>
                  <a:lnTo>
                    <a:pt x="20408" y="812800"/>
                  </a:lnTo>
                  <a:cubicBezTo>
                    <a:pt x="9137" y="812800"/>
                    <a:pt x="0" y="803663"/>
                    <a:pt x="0" y="792392"/>
                  </a:cubicBezTo>
                  <a:lnTo>
                    <a:pt x="0" y="20408"/>
                  </a:lnTo>
                  <a:cubicBezTo>
                    <a:pt x="0" y="9137"/>
                    <a:pt x="9137" y="0"/>
                    <a:pt x="20408" y="0"/>
                  </a:cubicBezTo>
                  <a:close/>
                </a:path>
              </a:pathLst>
            </a:custGeom>
            <a:solidFill>
              <a:srgbClr val="FFFFFF"/>
            </a:solidFill>
          </p:spPr>
          <p:txBody>
            <a:bodyPr/>
            <a:lstStyle/>
            <a:p>
              <a:endParaRPr lang="pt-PT"/>
            </a:p>
          </p:txBody>
        </p:sp>
        <p:sp>
          <p:nvSpPr>
            <p:cNvPr id="8" name="TextBox 8"/>
            <p:cNvSpPr txBox="1"/>
            <p:nvPr/>
          </p:nvSpPr>
          <p:spPr>
            <a:xfrm>
              <a:off x="0" y="-38100"/>
              <a:ext cx="5095608" cy="850900"/>
            </a:xfrm>
            <a:prstGeom prst="rect">
              <a:avLst/>
            </a:prstGeom>
          </p:spPr>
          <p:txBody>
            <a:bodyPr lIns="50800" tIns="50800" rIns="50800" bIns="50800" rtlCol="0" anchor="ctr"/>
            <a:lstStyle/>
            <a:p>
              <a:pPr algn="ctr">
                <a:lnSpc>
                  <a:spcPts val="2871"/>
                </a:lnSpc>
              </a:pPr>
              <a:endParaRPr/>
            </a:p>
          </p:txBody>
        </p:sp>
      </p:grpSp>
      <p:sp>
        <p:nvSpPr>
          <p:cNvPr id="9" name="Freeform 9"/>
          <p:cNvSpPr/>
          <p:nvPr/>
        </p:nvSpPr>
        <p:spPr>
          <a:xfrm>
            <a:off x="0" y="8187805"/>
            <a:ext cx="18288000" cy="1866043"/>
          </a:xfrm>
          <a:custGeom>
            <a:avLst/>
            <a:gdLst/>
            <a:ahLst/>
            <a:cxnLst/>
            <a:rect l="l" t="t" r="r" b="b"/>
            <a:pathLst>
              <a:path w="18288000" h="1866043">
                <a:moveTo>
                  <a:pt x="0" y="0"/>
                </a:moveTo>
                <a:lnTo>
                  <a:pt x="18288000" y="0"/>
                </a:lnTo>
                <a:lnTo>
                  <a:pt x="18288000" y="1866044"/>
                </a:lnTo>
                <a:lnTo>
                  <a:pt x="0" y="1866044"/>
                </a:lnTo>
                <a:lnTo>
                  <a:pt x="0" y="0"/>
                </a:lnTo>
                <a:close/>
              </a:path>
            </a:pathLst>
          </a:custGeom>
          <a:blipFill>
            <a:blip r:embed="rId3"/>
            <a:stretch>
              <a:fillRect l="-2613" t="-587517" r="-2613"/>
            </a:stretch>
          </a:blipFill>
        </p:spPr>
        <p:txBody>
          <a:bodyPr/>
          <a:lstStyle/>
          <a:p>
            <a:endParaRPr lang="pt-PT"/>
          </a:p>
        </p:txBody>
      </p:sp>
      <p:sp>
        <p:nvSpPr>
          <p:cNvPr id="10" name="TextBox 10"/>
          <p:cNvSpPr txBox="1"/>
          <p:nvPr/>
        </p:nvSpPr>
        <p:spPr>
          <a:xfrm>
            <a:off x="7351957" y="695286"/>
            <a:ext cx="166255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HOME</a:t>
            </a:r>
          </a:p>
        </p:txBody>
      </p:sp>
      <p:sp>
        <p:nvSpPr>
          <p:cNvPr id="11" name="TextBox 11"/>
          <p:cNvSpPr txBox="1"/>
          <p:nvPr/>
        </p:nvSpPr>
        <p:spPr>
          <a:xfrm>
            <a:off x="9176431" y="695286"/>
            <a:ext cx="1907082"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SOBRE</a:t>
            </a:r>
          </a:p>
        </p:txBody>
      </p:sp>
      <p:sp>
        <p:nvSpPr>
          <p:cNvPr id="12" name="TextBox 12"/>
          <p:cNvSpPr txBox="1"/>
          <p:nvPr/>
        </p:nvSpPr>
        <p:spPr>
          <a:xfrm>
            <a:off x="11559764" y="695286"/>
            <a:ext cx="1589190"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HISTÓRICO</a:t>
            </a:r>
          </a:p>
        </p:txBody>
      </p:sp>
      <p:sp>
        <p:nvSpPr>
          <p:cNvPr id="13" name="TextBox 13"/>
          <p:cNvSpPr txBox="1"/>
          <p:nvPr/>
        </p:nvSpPr>
        <p:spPr>
          <a:xfrm>
            <a:off x="13739504"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INQUÉRITO</a:t>
            </a:r>
          </a:p>
        </p:txBody>
      </p:sp>
      <p:sp>
        <p:nvSpPr>
          <p:cNvPr id="14" name="TextBox 14"/>
          <p:cNvSpPr txBox="1"/>
          <p:nvPr/>
        </p:nvSpPr>
        <p:spPr>
          <a:xfrm>
            <a:off x="15738217" y="695286"/>
            <a:ext cx="2224975" cy="347946"/>
          </a:xfrm>
          <a:prstGeom prst="rect">
            <a:avLst/>
          </a:prstGeom>
        </p:spPr>
        <p:txBody>
          <a:bodyPr lIns="0" tIns="0" rIns="0" bIns="0" rtlCol="0" anchor="t">
            <a:spAutoFit/>
          </a:bodyPr>
          <a:lstStyle/>
          <a:p>
            <a:pPr marL="0" lvl="0" indent="0" algn="ctr">
              <a:lnSpc>
                <a:spcPts val="2871"/>
              </a:lnSpc>
              <a:spcBef>
                <a:spcPct val="0"/>
              </a:spcBef>
            </a:pPr>
            <a:r>
              <a:rPr lang="en-US" sz="2051" spc="4">
                <a:solidFill>
                  <a:srgbClr val="FFFFFF"/>
                </a:solidFill>
                <a:latin typeface="Montserrat"/>
                <a:ea typeface="Montserrat"/>
                <a:cs typeface="Montserrat"/>
                <a:sym typeface="Montserrat"/>
              </a:rPr>
              <a:t>FAQS</a:t>
            </a:r>
          </a:p>
        </p:txBody>
      </p:sp>
      <p:sp>
        <p:nvSpPr>
          <p:cNvPr id="15" name="Freeform 15"/>
          <p:cNvSpPr/>
          <p:nvPr/>
        </p:nvSpPr>
        <p:spPr>
          <a:xfrm>
            <a:off x="0" y="1592660"/>
            <a:ext cx="18288000" cy="5947535"/>
          </a:xfrm>
          <a:custGeom>
            <a:avLst/>
            <a:gdLst/>
            <a:ahLst/>
            <a:cxnLst/>
            <a:rect l="l" t="t" r="r" b="b"/>
            <a:pathLst>
              <a:path w="18288000" h="5947535">
                <a:moveTo>
                  <a:pt x="0" y="0"/>
                </a:moveTo>
                <a:lnTo>
                  <a:pt x="18288000" y="0"/>
                </a:lnTo>
                <a:lnTo>
                  <a:pt x="18288000" y="5947535"/>
                </a:lnTo>
                <a:lnTo>
                  <a:pt x="0" y="5947535"/>
                </a:lnTo>
                <a:lnTo>
                  <a:pt x="0" y="0"/>
                </a:lnTo>
                <a:close/>
              </a:path>
            </a:pathLst>
          </a:custGeom>
          <a:blipFill>
            <a:blip r:embed="rId4"/>
            <a:stretch>
              <a:fillRect b="-72834"/>
            </a:stretch>
          </a:blipFill>
        </p:spPr>
        <p:txBody>
          <a:bodyPr/>
          <a:lstStyle/>
          <a:p>
            <a:endParaRPr lang="pt-PT"/>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609</Words>
  <Application>Microsoft Office PowerPoint</Application>
  <PresentationFormat>Custom</PresentationFormat>
  <Paragraphs>261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Montserrat</vt:lpstr>
      <vt:lpstr>Montserrat Bold</vt:lpstr>
      <vt:lpstr>Montserrat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scicom Rita</dc:title>
  <cp:lastModifiedBy>Rita Silva</cp:lastModifiedBy>
  <cp:revision>2</cp:revision>
  <dcterms:created xsi:type="dcterms:W3CDTF">2006-08-16T00:00:00Z</dcterms:created>
  <dcterms:modified xsi:type="dcterms:W3CDTF">2025-04-10T00:28:44Z</dcterms:modified>
  <dc:identifier>DAGkCa_B_lI</dc:identifier>
</cp:coreProperties>
</file>