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4" r:id="rId4"/>
    <p:sldId id="266" r:id="rId5"/>
    <p:sldId id="259" r:id="rId6"/>
    <p:sldId id="295" r:id="rId7"/>
    <p:sldId id="258" r:id="rId8"/>
    <p:sldId id="288" r:id="rId9"/>
    <p:sldId id="267" r:id="rId10"/>
    <p:sldId id="272" r:id="rId11"/>
    <p:sldId id="294" r:id="rId12"/>
    <p:sldId id="291" r:id="rId13"/>
    <p:sldId id="292" r:id="rId14"/>
    <p:sldId id="260" r:id="rId15"/>
    <p:sldId id="261" r:id="rId16"/>
    <p:sldId id="262" r:id="rId17"/>
    <p:sldId id="293" r:id="rId18"/>
    <p:sldId id="269" r:id="rId19"/>
    <p:sldId id="281" r:id="rId20"/>
    <p:sldId id="270" r:id="rId21"/>
    <p:sldId id="271" r:id="rId22"/>
    <p:sldId id="263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FNXjXS8Dbd07QLIGU2U6cypL8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5C1848-9D1D-4C94-8570-A4EDD818B70C}">
  <a:tblStyle styleId="{645C1848-9D1D-4C94-8570-A4EDD818B7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D"/>
          </a:solidFill>
        </a:fill>
      </a:tcStyle>
    </a:wholeTbl>
    <a:band1H>
      <a:tcTxStyle/>
      <a:tcStyle>
        <a:tcBdr/>
        <a:fill>
          <a:solidFill>
            <a:srgbClr val="CAD2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25D180-8004-458B-B89D-DE91A8ED948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D"/>
          </a:solidFill>
        </a:fill>
      </a:tcStyle>
    </a:wholeTbl>
    <a:band1H>
      <a:tcTxStyle/>
      <a:tcStyle>
        <a:tcBdr/>
        <a:fill>
          <a:solidFill>
            <a:srgbClr val="CAD2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742"/>
  </p:normalViewPr>
  <p:slideViewPr>
    <p:cSldViewPr snapToGrid="0">
      <p:cViewPr varScale="1">
        <p:scale>
          <a:sx n="87" d="100"/>
          <a:sy n="87" d="100"/>
        </p:scale>
        <p:origin x="5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OSTREAMS: Cover">
  <p:cSld name="BIOSTREAMS: Cov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3045" y="3706264"/>
            <a:ext cx="12208326" cy="3164845"/>
          </a:xfrm>
          <a:custGeom>
            <a:avLst/>
            <a:gdLst/>
            <a:ahLst/>
            <a:cxnLst/>
            <a:rect l="l" t="t" r="r" b="b"/>
            <a:pathLst>
              <a:path w="10016" h="10351" extrusionOk="0">
                <a:moveTo>
                  <a:pt x="10016" y="7886"/>
                </a:moveTo>
                <a:cubicBezTo>
                  <a:pt x="9381" y="8810"/>
                  <a:pt x="8956" y="7931"/>
                  <a:pt x="8516" y="7088"/>
                </a:cubicBezTo>
                <a:cubicBezTo>
                  <a:pt x="8065" y="6334"/>
                  <a:pt x="7053" y="3824"/>
                  <a:pt x="6361" y="3197"/>
                </a:cubicBezTo>
                <a:cubicBezTo>
                  <a:pt x="5669" y="2570"/>
                  <a:pt x="5102" y="3847"/>
                  <a:pt x="4362" y="3326"/>
                </a:cubicBezTo>
                <a:cubicBezTo>
                  <a:pt x="3622" y="2805"/>
                  <a:pt x="2650" y="319"/>
                  <a:pt x="1923" y="71"/>
                </a:cubicBezTo>
                <a:cubicBezTo>
                  <a:pt x="1196" y="-177"/>
                  <a:pt x="552" y="188"/>
                  <a:pt x="2" y="1839"/>
                </a:cubicBezTo>
                <a:cubicBezTo>
                  <a:pt x="-1" y="1848"/>
                  <a:pt x="1" y="10339"/>
                  <a:pt x="1" y="10339"/>
                </a:cubicBezTo>
                <a:lnTo>
                  <a:pt x="10007" y="10351"/>
                </a:lnTo>
                <a:cubicBezTo>
                  <a:pt x="10009" y="9309"/>
                  <a:pt x="10018" y="8951"/>
                  <a:pt x="10016" y="7886"/>
                </a:cubicBezTo>
                <a:close/>
              </a:path>
            </a:pathLst>
          </a:custGeom>
          <a:solidFill>
            <a:srgbClr val="983A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0" y="3261572"/>
            <a:ext cx="12188825" cy="3596428"/>
          </a:xfrm>
          <a:custGeom>
            <a:avLst/>
            <a:gdLst/>
            <a:ahLst/>
            <a:cxnLst/>
            <a:rect l="l" t="t" r="r" b="b"/>
            <a:pathLst>
              <a:path w="5120" h="1750" extrusionOk="0">
                <a:moveTo>
                  <a:pt x="5120" y="1435"/>
                </a:moveTo>
                <a:cubicBezTo>
                  <a:pt x="5120" y="1435"/>
                  <a:pt x="4852" y="1676"/>
                  <a:pt x="4104" y="1248"/>
                </a:cubicBezTo>
                <a:cubicBezTo>
                  <a:pt x="3355" y="819"/>
                  <a:pt x="3100" y="726"/>
                  <a:pt x="2449" y="903"/>
                </a:cubicBezTo>
                <a:cubicBezTo>
                  <a:pt x="1798" y="1080"/>
                  <a:pt x="1678" y="0"/>
                  <a:pt x="0" y="660"/>
                </a:cubicBezTo>
                <a:cubicBezTo>
                  <a:pt x="0" y="1750"/>
                  <a:pt x="0" y="1750"/>
                  <a:pt x="0" y="1750"/>
                </a:cubicBezTo>
                <a:cubicBezTo>
                  <a:pt x="5120" y="1750"/>
                  <a:pt x="5120" y="1750"/>
                  <a:pt x="5120" y="1750"/>
                </a:cubicBezTo>
                <a:lnTo>
                  <a:pt x="5120" y="1435"/>
                </a:lnTo>
                <a:close/>
              </a:path>
            </a:pathLst>
          </a:custGeom>
          <a:solidFill>
            <a:srgbClr val="22A7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/>
          <p:nvPr/>
        </p:nvSpPr>
        <p:spPr>
          <a:xfrm>
            <a:off x="16455" y="3874018"/>
            <a:ext cx="12188825" cy="3169394"/>
          </a:xfrm>
          <a:custGeom>
            <a:avLst/>
            <a:gdLst/>
            <a:ahLst/>
            <a:cxnLst/>
            <a:rect l="l" t="t" r="r" b="b"/>
            <a:pathLst>
              <a:path w="5120" h="1537" extrusionOk="0">
                <a:moveTo>
                  <a:pt x="5120" y="1202"/>
                </a:moveTo>
                <a:cubicBezTo>
                  <a:pt x="5120" y="1202"/>
                  <a:pt x="4808" y="1537"/>
                  <a:pt x="4276" y="1345"/>
                </a:cubicBezTo>
                <a:cubicBezTo>
                  <a:pt x="3744" y="1153"/>
                  <a:pt x="3528" y="478"/>
                  <a:pt x="2560" y="838"/>
                </a:cubicBezTo>
                <a:cubicBezTo>
                  <a:pt x="1592" y="1197"/>
                  <a:pt x="1614" y="0"/>
                  <a:pt x="0" y="478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5120" y="1453"/>
                  <a:pt x="5120" y="1453"/>
                  <a:pt x="5120" y="1453"/>
                </a:cubicBezTo>
                <a:lnTo>
                  <a:pt x="5120" y="1202"/>
                </a:lnTo>
                <a:close/>
              </a:path>
            </a:pathLst>
          </a:custGeom>
          <a:solidFill>
            <a:srgbClr val="F8B6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4364791" y="2678336"/>
            <a:ext cx="7366000" cy="35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72000" rIns="144000" bIns="720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4364791" y="2294649"/>
            <a:ext cx="7366000" cy="35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373857" y="1164164"/>
            <a:ext cx="7366000" cy="93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2800"/>
              <a:buFont typeface="Calibri"/>
              <a:buNone/>
              <a:defRPr b="1" i="0">
                <a:solidFill>
                  <a:srgbClr val="22A7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10"/>
          <p:cNvCxnSpPr/>
          <p:nvPr/>
        </p:nvCxnSpPr>
        <p:spPr>
          <a:xfrm>
            <a:off x="4156640" y="1020077"/>
            <a:ext cx="0" cy="2131990"/>
          </a:xfrm>
          <a:prstGeom prst="straightConnector1">
            <a:avLst/>
          </a:prstGeom>
          <a:noFill/>
          <a:ln w="38100" cap="flat" cmpd="sng">
            <a:solidFill>
              <a:srgbClr val="22A7A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10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300" y="6289770"/>
            <a:ext cx="546100" cy="3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3213"/>
            <a:ext cx="4364791" cy="176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1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2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TREAMS: text">
  <p:cSld name="BIOSTREAMS: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61963" y="1211284"/>
            <a:ext cx="11461750" cy="494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TREAMS: empty">
  <p:cSld name="BIOSTREAMS: empt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418641" y="1395007"/>
            <a:ext cx="10935160" cy="45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TREAMS: 1 column + subtitle">
  <p:cSld name="BIOSTREAMS: 1 column + sub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18641" y="1264169"/>
            <a:ext cx="10935160" cy="47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0558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983A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405582"/>
              </a:buClr>
              <a:buSzPts val="2200"/>
              <a:buFont typeface="Arial"/>
              <a:buChar char="✚"/>
              <a:defRPr sz="2200" b="0" i="0" u="none" strike="noStrike" cap="none">
                <a:solidFill>
                  <a:srgbClr val="4DC9F9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18641" y="1828800"/>
            <a:ext cx="10935160" cy="430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OSTREAMS: Section Cover">
  <p:cSld name="BIOSTREAMS: Section Cover">
    <p:bg>
      <p:bgPr>
        <a:gradFill>
          <a:gsLst>
            <a:gs pos="0">
              <a:srgbClr val="0880A7"/>
            </a:gs>
            <a:gs pos="37000">
              <a:srgbClr val="044C69"/>
            </a:gs>
            <a:gs pos="69000">
              <a:srgbClr val="065674"/>
            </a:gs>
            <a:gs pos="100000">
              <a:srgbClr val="0880A7"/>
            </a:gs>
          </a:gsLst>
          <a:lin ang="54000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/>
          <p:nvPr/>
        </p:nvSpPr>
        <p:spPr>
          <a:xfrm>
            <a:off x="166995" y="0"/>
            <a:ext cx="12179300" cy="6858000"/>
          </a:xfrm>
          <a:prstGeom prst="rect">
            <a:avLst/>
          </a:prstGeom>
          <a:solidFill>
            <a:srgbClr val="22A7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4"/>
          <p:cNvSpPr/>
          <p:nvPr/>
        </p:nvSpPr>
        <p:spPr>
          <a:xfrm>
            <a:off x="-514531" y="0"/>
            <a:ext cx="5721350" cy="6858000"/>
          </a:xfrm>
          <a:custGeom>
            <a:avLst/>
            <a:gdLst/>
            <a:ahLst/>
            <a:cxnLst/>
            <a:rect l="l" t="t" r="r" b="b"/>
            <a:pathLst>
              <a:path w="2405" h="2880" extrusionOk="0">
                <a:moveTo>
                  <a:pt x="0" y="2880"/>
                </a:moveTo>
                <a:cubicBezTo>
                  <a:pt x="0" y="0"/>
                  <a:pt x="0" y="0"/>
                  <a:pt x="0" y="0"/>
                </a:cubicBezTo>
                <a:cubicBezTo>
                  <a:pt x="1191" y="0"/>
                  <a:pt x="1191" y="0"/>
                  <a:pt x="1191" y="0"/>
                </a:cubicBezTo>
                <a:cubicBezTo>
                  <a:pt x="1249" y="197"/>
                  <a:pt x="1247" y="451"/>
                  <a:pt x="1132" y="779"/>
                </a:cubicBezTo>
                <a:cubicBezTo>
                  <a:pt x="714" y="1979"/>
                  <a:pt x="850" y="1922"/>
                  <a:pt x="1482" y="1785"/>
                </a:cubicBezTo>
                <a:cubicBezTo>
                  <a:pt x="2114" y="1649"/>
                  <a:pt x="2358" y="1821"/>
                  <a:pt x="2376" y="2461"/>
                </a:cubicBezTo>
                <a:cubicBezTo>
                  <a:pt x="2381" y="2616"/>
                  <a:pt x="2388" y="2757"/>
                  <a:pt x="2405" y="2880"/>
                </a:cubicBezTo>
                <a:lnTo>
                  <a:pt x="0" y="2880"/>
                </a:lnTo>
                <a:close/>
              </a:path>
            </a:pathLst>
          </a:custGeom>
          <a:solidFill>
            <a:srgbClr val="29D6DE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4"/>
          <p:cNvSpPr/>
          <p:nvPr/>
        </p:nvSpPr>
        <p:spPr>
          <a:xfrm>
            <a:off x="-443623" y="0"/>
            <a:ext cx="5526088" cy="6858000"/>
          </a:xfrm>
          <a:custGeom>
            <a:avLst/>
            <a:gdLst/>
            <a:ahLst/>
            <a:cxnLst/>
            <a:rect l="l" t="t" r="r" b="b"/>
            <a:pathLst>
              <a:path w="2323" h="2880" extrusionOk="0">
                <a:moveTo>
                  <a:pt x="2260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782" y="0"/>
                  <a:pt x="782" y="0"/>
                  <a:pt x="782" y="0"/>
                </a:cubicBezTo>
                <a:cubicBezTo>
                  <a:pt x="1016" y="204"/>
                  <a:pt x="1043" y="525"/>
                  <a:pt x="919" y="869"/>
                </a:cubicBezTo>
                <a:cubicBezTo>
                  <a:pt x="617" y="1705"/>
                  <a:pt x="406" y="1988"/>
                  <a:pt x="1532" y="2075"/>
                </a:cubicBezTo>
                <a:cubicBezTo>
                  <a:pt x="2323" y="2137"/>
                  <a:pt x="2238" y="2468"/>
                  <a:pt x="2260" y="2880"/>
                </a:cubicBezTo>
                <a:close/>
              </a:path>
            </a:pathLst>
          </a:custGeom>
          <a:solidFill>
            <a:srgbClr val="29D6DE">
              <a:alpha val="5647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4"/>
          <p:cNvSpPr/>
          <p:nvPr/>
        </p:nvSpPr>
        <p:spPr>
          <a:xfrm>
            <a:off x="9840853" y="0"/>
            <a:ext cx="2697163" cy="6858000"/>
          </a:xfrm>
          <a:custGeom>
            <a:avLst/>
            <a:gdLst/>
            <a:ahLst/>
            <a:cxnLst/>
            <a:rect l="l" t="t" r="r" b="b"/>
            <a:pathLst>
              <a:path w="1134" h="2880" extrusionOk="0">
                <a:moveTo>
                  <a:pt x="1134" y="0"/>
                </a:moveTo>
                <a:cubicBezTo>
                  <a:pt x="1134" y="2720"/>
                  <a:pt x="1134" y="2720"/>
                  <a:pt x="1134" y="2720"/>
                </a:cubicBezTo>
                <a:cubicBezTo>
                  <a:pt x="1134" y="2880"/>
                  <a:pt x="1134" y="2880"/>
                  <a:pt x="1134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73" y="2860"/>
                  <a:pt x="142" y="2840"/>
                  <a:pt x="203" y="2817"/>
                </a:cubicBezTo>
                <a:cubicBezTo>
                  <a:pt x="622" y="2659"/>
                  <a:pt x="505" y="2385"/>
                  <a:pt x="259" y="1983"/>
                </a:cubicBezTo>
                <a:cubicBezTo>
                  <a:pt x="14" y="1581"/>
                  <a:pt x="95" y="1377"/>
                  <a:pt x="539" y="1208"/>
                </a:cubicBezTo>
                <a:cubicBezTo>
                  <a:pt x="811" y="1104"/>
                  <a:pt x="956" y="1057"/>
                  <a:pt x="859" y="905"/>
                </a:cubicBezTo>
                <a:cubicBezTo>
                  <a:pt x="798" y="809"/>
                  <a:pt x="638" y="670"/>
                  <a:pt x="351" y="448"/>
                </a:cubicBezTo>
                <a:cubicBezTo>
                  <a:pt x="309" y="416"/>
                  <a:pt x="272" y="384"/>
                  <a:pt x="239" y="352"/>
                </a:cubicBezTo>
                <a:cubicBezTo>
                  <a:pt x="112" y="231"/>
                  <a:pt x="40" y="112"/>
                  <a:pt x="5" y="0"/>
                </a:cubicBezTo>
                <a:lnTo>
                  <a:pt x="1134" y="0"/>
                </a:lnTo>
                <a:close/>
              </a:path>
            </a:pathLst>
          </a:custGeom>
          <a:solidFill>
            <a:srgbClr val="29D6DE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/>
          <p:nvPr/>
        </p:nvSpPr>
        <p:spPr>
          <a:xfrm>
            <a:off x="10574328" y="0"/>
            <a:ext cx="2546350" cy="6858000"/>
          </a:xfrm>
          <a:custGeom>
            <a:avLst/>
            <a:gdLst/>
            <a:ahLst/>
            <a:cxnLst/>
            <a:rect l="l" t="t" r="r" b="b"/>
            <a:pathLst>
              <a:path w="1071" h="2880" extrusionOk="0">
                <a:moveTo>
                  <a:pt x="1071" y="0"/>
                </a:moveTo>
                <a:cubicBezTo>
                  <a:pt x="1071" y="2797"/>
                  <a:pt x="1071" y="2797"/>
                  <a:pt x="1071" y="2797"/>
                </a:cubicBezTo>
                <a:cubicBezTo>
                  <a:pt x="1071" y="2880"/>
                  <a:pt x="1071" y="2880"/>
                  <a:pt x="1071" y="2880"/>
                </a:cubicBezTo>
                <a:cubicBezTo>
                  <a:pt x="656" y="2880"/>
                  <a:pt x="656" y="2880"/>
                  <a:pt x="656" y="2880"/>
                </a:cubicBezTo>
                <a:cubicBezTo>
                  <a:pt x="665" y="2844"/>
                  <a:pt x="668" y="2803"/>
                  <a:pt x="665" y="2754"/>
                </a:cubicBezTo>
                <a:cubicBezTo>
                  <a:pt x="634" y="2221"/>
                  <a:pt x="0" y="2132"/>
                  <a:pt x="603" y="1611"/>
                </a:cubicBezTo>
                <a:cubicBezTo>
                  <a:pt x="1044" y="1231"/>
                  <a:pt x="1036" y="1090"/>
                  <a:pt x="796" y="905"/>
                </a:cubicBezTo>
                <a:cubicBezTo>
                  <a:pt x="708" y="837"/>
                  <a:pt x="588" y="763"/>
                  <a:pt x="447" y="669"/>
                </a:cubicBezTo>
                <a:cubicBezTo>
                  <a:pt x="315" y="580"/>
                  <a:pt x="218" y="472"/>
                  <a:pt x="176" y="352"/>
                </a:cubicBezTo>
                <a:cubicBezTo>
                  <a:pt x="137" y="243"/>
                  <a:pt x="143" y="124"/>
                  <a:pt x="205" y="0"/>
                </a:cubicBezTo>
                <a:lnTo>
                  <a:pt x="1071" y="0"/>
                </a:lnTo>
                <a:close/>
              </a:path>
            </a:pathLst>
          </a:custGeom>
          <a:solidFill>
            <a:srgbClr val="29D6DE">
              <a:alpha val="5647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1132115" y="2601420"/>
            <a:ext cx="9927771" cy="165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396000" bIns="72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1" i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4"/>
          <p:cNvPicPr preferRelativeResize="0"/>
          <p:nvPr/>
        </p:nvPicPr>
        <p:blipFill>
          <a:blip r:embed="rId2"/>
          <a:srcRect l="10389" r="10389"/>
          <a:stretch/>
        </p:blipFill>
        <p:spPr>
          <a:xfrm>
            <a:off x="4134465" y="0"/>
            <a:ext cx="3923071" cy="203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OSTREAMS: End slide">
  <p:cSld name="BIOSTREAMS: End slide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/>
          <p:nvPr/>
        </p:nvSpPr>
        <p:spPr>
          <a:xfrm>
            <a:off x="-66675" y="-39688"/>
            <a:ext cx="12322175" cy="6937376"/>
          </a:xfrm>
          <a:prstGeom prst="rect">
            <a:avLst/>
          </a:prstGeom>
          <a:solidFill>
            <a:srgbClr val="22A7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A7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-57150" y="-33669"/>
            <a:ext cx="12312650" cy="6937376"/>
          </a:xfrm>
          <a:custGeom>
            <a:avLst/>
            <a:gdLst/>
            <a:ahLst/>
            <a:cxnLst/>
            <a:rect l="l" t="t" r="r" b="b"/>
            <a:pathLst>
              <a:path w="5116" h="2880" extrusionOk="0">
                <a:moveTo>
                  <a:pt x="3935" y="1"/>
                </a:moveTo>
                <a:cubicBezTo>
                  <a:pt x="3935" y="1"/>
                  <a:pt x="3210" y="57"/>
                  <a:pt x="3390" y="873"/>
                </a:cubicBezTo>
                <a:cubicBezTo>
                  <a:pt x="3570" y="1688"/>
                  <a:pt x="3486" y="1640"/>
                  <a:pt x="3084" y="1502"/>
                </a:cubicBezTo>
                <a:cubicBezTo>
                  <a:pt x="2682" y="1364"/>
                  <a:pt x="2510" y="1457"/>
                  <a:pt x="2448" y="1874"/>
                </a:cubicBezTo>
                <a:cubicBezTo>
                  <a:pt x="2387" y="2290"/>
                  <a:pt x="2310" y="2545"/>
                  <a:pt x="1933" y="2414"/>
                </a:cubicBezTo>
                <a:cubicBezTo>
                  <a:pt x="1555" y="2282"/>
                  <a:pt x="995" y="1852"/>
                  <a:pt x="656" y="2332"/>
                </a:cubicBezTo>
                <a:cubicBezTo>
                  <a:pt x="300" y="2835"/>
                  <a:pt x="0" y="2240"/>
                  <a:pt x="0" y="22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5116" y="0"/>
                  <a:pt x="5116" y="0"/>
                  <a:pt x="5116" y="0"/>
                </a:cubicBezTo>
                <a:lnTo>
                  <a:pt x="3935" y="1"/>
                </a:lnTo>
                <a:close/>
              </a:path>
            </a:pathLst>
          </a:custGeom>
          <a:solidFill>
            <a:srgbClr val="29D6DE">
              <a:alpha val="2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5"/>
          <p:cNvSpPr/>
          <p:nvPr/>
        </p:nvSpPr>
        <p:spPr>
          <a:xfrm>
            <a:off x="-57150" y="269487"/>
            <a:ext cx="12312650" cy="7231064"/>
          </a:xfrm>
          <a:custGeom>
            <a:avLst/>
            <a:gdLst/>
            <a:ahLst/>
            <a:cxnLst/>
            <a:rect l="l" t="t" r="r" b="b"/>
            <a:pathLst>
              <a:path w="5116" h="3002" extrusionOk="0">
                <a:moveTo>
                  <a:pt x="0" y="2786"/>
                </a:moveTo>
                <a:cubicBezTo>
                  <a:pt x="0" y="2786"/>
                  <a:pt x="696" y="2178"/>
                  <a:pt x="1203" y="2283"/>
                </a:cubicBezTo>
                <a:cubicBezTo>
                  <a:pt x="1673" y="2380"/>
                  <a:pt x="1982" y="3002"/>
                  <a:pt x="2266" y="2619"/>
                </a:cubicBezTo>
                <a:cubicBezTo>
                  <a:pt x="2550" y="2235"/>
                  <a:pt x="2166" y="1811"/>
                  <a:pt x="2878" y="1799"/>
                </a:cubicBezTo>
                <a:cubicBezTo>
                  <a:pt x="3589" y="1787"/>
                  <a:pt x="3468" y="1601"/>
                  <a:pt x="3309" y="1063"/>
                </a:cubicBezTo>
                <a:cubicBezTo>
                  <a:pt x="3189" y="656"/>
                  <a:pt x="3391" y="316"/>
                  <a:pt x="4113" y="432"/>
                </a:cubicBezTo>
                <a:cubicBezTo>
                  <a:pt x="4358" y="471"/>
                  <a:pt x="4553" y="0"/>
                  <a:pt x="4553" y="0"/>
                </a:cubicBezTo>
                <a:cubicBezTo>
                  <a:pt x="5116" y="0"/>
                  <a:pt x="5116" y="0"/>
                  <a:pt x="5116" y="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0" y="2880"/>
                  <a:pt x="0" y="2880"/>
                  <a:pt x="0" y="2880"/>
                </a:cubicBezTo>
                <a:lnTo>
                  <a:pt x="0" y="2786"/>
                </a:lnTo>
                <a:close/>
              </a:path>
            </a:pathLst>
          </a:custGeom>
          <a:solidFill>
            <a:srgbClr val="29D6DE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A7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656509" y="2315359"/>
            <a:ext cx="52209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  <a:endParaRPr/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9468" y="5447688"/>
            <a:ext cx="651544" cy="6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4315" y="5452713"/>
            <a:ext cx="549134" cy="54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75" y="5532763"/>
            <a:ext cx="54610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5"/>
          <p:cNvSpPr txBox="1"/>
          <p:nvPr/>
        </p:nvSpPr>
        <p:spPr>
          <a:xfrm>
            <a:off x="8504795" y="6065847"/>
            <a:ext cx="32274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i="0" cap="none" spc="3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bio-streams.eu</a:t>
            </a:r>
            <a:endParaRPr sz="3200" b="0" i="0" cap="none" spc="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5"/>
          <p:cNvPicPr preferRelativeResize="0"/>
          <p:nvPr/>
        </p:nvPicPr>
        <p:blipFill>
          <a:blip r:embed="rId5"/>
          <a:srcRect l="10389" r="10389"/>
          <a:stretch/>
        </p:blipFill>
        <p:spPr>
          <a:xfrm>
            <a:off x="656509" y="113705"/>
            <a:ext cx="3923071" cy="20372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/>
          <p:nvPr/>
        </p:nvSpPr>
        <p:spPr>
          <a:xfrm>
            <a:off x="904300" y="5516636"/>
            <a:ext cx="20393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</a:t>
            </a:r>
            <a:r>
              <a:rPr lang="it-IT" sz="1000" b="0" i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funded</a:t>
            </a:r>
            <a:r>
              <a:rPr lang="it-IT" sz="1000" b="0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000" b="0" i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it-IT" sz="1000" b="0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Union</a:t>
            </a:r>
            <a:endParaRPr sz="1000" b="0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 txBox="1"/>
          <p:nvPr/>
        </p:nvSpPr>
        <p:spPr>
          <a:xfrm>
            <a:off x="280759" y="5970308"/>
            <a:ext cx="4000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project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received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funding from the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Union’s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Horizon 2022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programme under Grant Agreement No. 101089718.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/deliverable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the Commission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made of the information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contains</a:t>
            </a:r>
            <a:r>
              <a:rPr lang="it-IT" sz="900" b="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b="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ADDDC-8B5E-DCB0-175F-71959A1356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99743" y="5773460"/>
            <a:ext cx="3220931" cy="815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6874EF-1401-384B-127B-0A3C759DCC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08036" y="5481072"/>
            <a:ext cx="584775" cy="58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TREAMS: 1 paragraph + 2 tables">
  <p:cSld name="BIOSTREAMS: 1 paragraph + 2 table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418641" y="1224036"/>
            <a:ext cx="5225283" cy="490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6325386" y="1235034"/>
            <a:ext cx="5225283" cy="490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TREAMS: 2 columns + subtitles">
  <p:cSld name="BIOSTREAMS: 2 columns + subtitle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419964" y="1188319"/>
            <a:ext cx="5361307" cy="47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0558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983A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405582"/>
              </a:buClr>
              <a:buSzPts val="2200"/>
              <a:buFont typeface="Arial"/>
              <a:buChar char="✚"/>
              <a:defRPr sz="2200" b="0" i="0" u="none" strike="noStrike" cap="none">
                <a:solidFill>
                  <a:srgbClr val="4DC9F9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6122120" y="1188319"/>
            <a:ext cx="5361307" cy="47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0558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983A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405582"/>
              </a:buClr>
              <a:buSzPts val="2200"/>
              <a:buFont typeface="Arial"/>
              <a:buChar char="✚"/>
              <a:defRPr sz="2200" b="0" i="0" u="none" strike="noStrike" cap="none">
                <a:solidFill>
                  <a:srgbClr val="4DC9F9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3"/>
          </p:nvPr>
        </p:nvSpPr>
        <p:spPr>
          <a:xfrm>
            <a:off x="414779" y="1769424"/>
            <a:ext cx="5361307" cy="435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4"/>
          </p:nvPr>
        </p:nvSpPr>
        <p:spPr>
          <a:xfrm>
            <a:off x="6122121" y="1769423"/>
            <a:ext cx="5361307" cy="435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2DADE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TREAMS: chart graphic">
  <p:cSld name="BIOSTREAMS: chart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>
            <a:spLocks noGrp="1"/>
          </p:cNvSpPr>
          <p:nvPr>
            <p:ph type="chart" idx="2"/>
          </p:nvPr>
        </p:nvSpPr>
        <p:spPr>
          <a:xfrm>
            <a:off x="1102214" y="2028566"/>
            <a:ext cx="9987572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1102214" y="1243933"/>
            <a:ext cx="9987571" cy="47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0558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983A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405582"/>
              </a:buClr>
              <a:buSzPts val="2200"/>
              <a:buFont typeface="Arial"/>
              <a:buChar char="✚"/>
              <a:defRPr sz="2200" b="0" i="0" u="none" strike="noStrike" cap="none">
                <a:solidFill>
                  <a:srgbClr val="4DC9F9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B8F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B8F7"/>
                </a:solidFill>
                <a:latin typeface="Open Sans Light"/>
                <a:ea typeface="Open Sans Light"/>
                <a:cs typeface="Open Sans Light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A7AC">
                <a:alpha val="27843"/>
              </a:srgbClr>
            </a:gs>
            <a:gs pos="51000">
              <a:schemeClr val="lt1"/>
            </a:gs>
            <a:gs pos="100000">
              <a:srgbClr val="22A7AC">
                <a:alpha val="28627"/>
              </a:srgbClr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16456" y="6007396"/>
            <a:ext cx="12199794" cy="906895"/>
          </a:xfrm>
          <a:custGeom>
            <a:avLst/>
            <a:gdLst/>
            <a:ahLst/>
            <a:cxnLst/>
            <a:rect l="l" t="t" r="r" b="b"/>
            <a:pathLst>
              <a:path w="10009" h="10008" extrusionOk="0">
                <a:moveTo>
                  <a:pt x="10009" y="3798"/>
                </a:moveTo>
                <a:cubicBezTo>
                  <a:pt x="10009" y="3798"/>
                  <a:pt x="9852" y="2473"/>
                  <a:pt x="9042" y="1459"/>
                </a:cubicBezTo>
                <a:cubicBezTo>
                  <a:pt x="8232" y="445"/>
                  <a:pt x="6396" y="3025"/>
                  <a:pt x="4889" y="2994"/>
                </a:cubicBezTo>
                <a:cubicBezTo>
                  <a:pt x="3382" y="2963"/>
                  <a:pt x="2207" y="-2375"/>
                  <a:pt x="0" y="1276"/>
                </a:cubicBezTo>
                <a:lnTo>
                  <a:pt x="0" y="10008"/>
                </a:lnTo>
                <a:lnTo>
                  <a:pt x="10000" y="10008"/>
                </a:lnTo>
                <a:lnTo>
                  <a:pt x="10009" y="3798"/>
                </a:lnTo>
                <a:close/>
              </a:path>
            </a:pathLst>
          </a:custGeom>
          <a:solidFill>
            <a:srgbClr val="F8B6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0" y="6130277"/>
            <a:ext cx="12199795" cy="771967"/>
          </a:xfrm>
          <a:custGeom>
            <a:avLst/>
            <a:gdLst/>
            <a:ahLst/>
            <a:cxnLst/>
            <a:rect l="l" t="t" r="r" b="b"/>
            <a:pathLst>
              <a:path w="10009" h="10000" extrusionOk="0">
                <a:moveTo>
                  <a:pt x="10009" y="4263"/>
                </a:moveTo>
                <a:cubicBezTo>
                  <a:pt x="10009" y="4263"/>
                  <a:pt x="9063" y="1106"/>
                  <a:pt x="8183" y="966"/>
                </a:cubicBezTo>
                <a:cubicBezTo>
                  <a:pt x="7303" y="826"/>
                  <a:pt x="6091" y="3259"/>
                  <a:pt x="4727" y="3422"/>
                </a:cubicBezTo>
                <a:cubicBezTo>
                  <a:pt x="3363" y="3585"/>
                  <a:pt x="2360" y="-3234"/>
                  <a:pt x="0" y="1947"/>
                </a:cubicBezTo>
                <a:lnTo>
                  <a:pt x="0" y="10000"/>
                </a:lnTo>
                <a:lnTo>
                  <a:pt x="10000" y="10000"/>
                </a:lnTo>
                <a:cubicBezTo>
                  <a:pt x="10003" y="8088"/>
                  <a:pt x="10006" y="6175"/>
                  <a:pt x="10009" y="4263"/>
                </a:cubicBezTo>
                <a:close/>
              </a:path>
            </a:pathLst>
          </a:custGeom>
          <a:solidFill>
            <a:srgbClr val="22A7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2A7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9" descr="A picture containing icon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10305" y="6376595"/>
            <a:ext cx="455740" cy="312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 flipH="1">
            <a:off x="10199076" y="6487653"/>
            <a:ext cx="1856289" cy="27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lang="it-IT" sz="1000" b="0" u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 txBox="1"/>
          <p:nvPr/>
        </p:nvSpPr>
        <p:spPr>
          <a:xfrm>
            <a:off x="5578872" y="6502632"/>
            <a:ext cx="103425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bio-streams.eu</a:t>
            </a:r>
            <a:endParaRPr sz="11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15609" y="-60960"/>
            <a:ext cx="3047511" cy="122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-33867" y="903062"/>
            <a:ext cx="9042400" cy="239248"/>
          </a:xfrm>
          <a:custGeom>
            <a:avLst/>
            <a:gdLst/>
            <a:ahLst/>
            <a:cxnLst/>
            <a:rect l="l" t="t" r="r" b="b"/>
            <a:pathLst>
              <a:path w="9042400" h="239248" extrusionOk="0">
                <a:moveTo>
                  <a:pt x="0" y="112938"/>
                </a:moveTo>
                <a:cubicBezTo>
                  <a:pt x="751652" y="144923"/>
                  <a:pt x="1187215" y="255931"/>
                  <a:pt x="1964267" y="237116"/>
                </a:cubicBezTo>
                <a:cubicBezTo>
                  <a:pt x="2741319" y="218301"/>
                  <a:pt x="3832578" y="3812"/>
                  <a:pt x="4662311" y="49"/>
                </a:cubicBezTo>
                <a:cubicBezTo>
                  <a:pt x="5492044" y="-3714"/>
                  <a:pt x="6212652" y="212657"/>
                  <a:pt x="6942667" y="214538"/>
                </a:cubicBezTo>
                <a:cubicBezTo>
                  <a:pt x="7672682" y="216419"/>
                  <a:pt x="8692444" y="39560"/>
                  <a:pt x="9042400" y="11338"/>
                </a:cubicBezTo>
              </a:path>
            </a:pathLst>
          </a:custGeom>
          <a:noFill/>
          <a:ln w="12700" cap="flat" cmpd="sng">
            <a:solidFill>
              <a:srgbClr val="2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>
          <p15:clr>
            <a:srgbClr val="F26B43"/>
          </p15:clr>
        </p15:guide>
        <p15:guide id="2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4373857" y="3613354"/>
            <a:ext cx="7366000" cy="35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72000" rIns="144000" bIns="720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rPr lang="it-IT" sz="1600" dirty="0" err="1"/>
              <a:t>SiComPt</a:t>
            </a:r>
            <a:r>
              <a:rPr lang="it-IT" sz="1600" dirty="0"/>
              <a:t> 2025, 10 de </a:t>
            </a:r>
            <a:r>
              <a:rPr lang="it-IT" sz="1600" dirty="0" err="1"/>
              <a:t>abril</a:t>
            </a:r>
            <a:r>
              <a:rPr lang="it-IT" sz="1600" dirty="0"/>
              <a:t> de 2025</a:t>
            </a:r>
            <a:endParaRPr sz="1600"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2"/>
          </p:nvPr>
        </p:nvSpPr>
        <p:spPr>
          <a:xfrm>
            <a:off x="4373857" y="2097802"/>
            <a:ext cx="7242190" cy="150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it-IT" sz="2400" dirty="0"/>
              <a:t>Sara </a:t>
            </a:r>
            <a:r>
              <a:rPr lang="it-IT" sz="2400" dirty="0" err="1"/>
              <a:t>Anjos</a:t>
            </a:r>
            <a:r>
              <a:rPr lang="it-IT" sz="2400" dirty="0"/>
              <a:t>, Joana Silva, </a:t>
            </a:r>
            <a:r>
              <a:rPr lang="it-IT" sz="2400" dirty="0" err="1"/>
              <a:t>Priscila</a:t>
            </a:r>
            <a:r>
              <a:rPr lang="it-IT" sz="2400" dirty="0"/>
              <a:t> </a:t>
            </a:r>
            <a:r>
              <a:rPr lang="it-IT" sz="2400" dirty="0" err="1"/>
              <a:t>Doran</a:t>
            </a:r>
            <a:r>
              <a:rPr lang="it-IT" sz="2400" dirty="0"/>
              <a:t>, Rosa </a:t>
            </a:r>
            <a:r>
              <a:rPr lang="it-IT" sz="2400" dirty="0" err="1"/>
              <a:t>Doran</a:t>
            </a:r>
            <a:r>
              <a:rPr lang="it-IT" sz="2400" dirty="0"/>
              <a:t>, </a:t>
            </a:r>
            <a:r>
              <a:rPr lang="it-IT" sz="2400" dirty="0" err="1"/>
              <a:t>Eszter</a:t>
            </a:r>
            <a:r>
              <a:rPr lang="it-IT" sz="2400" dirty="0"/>
              <a:t> Salamon, </a:t>
            </a:r>
            <a:r>
              <a:rPr lang="it-IT" sz="2400" dirty="0" err="1"/>
              <a:t>Urška</a:t>
            </a:r>
            <a:r>
              <a:rPr lang="it-IT" sz="2400" dirty="0"/>
              <a:t> </a:t>
            </a:r>
            <a:r>
              <a:rPr lang="it-IT" sz="2400" dirty="0" err="1"/>
              <a:t>Smrke</a:t>
            </a:r>
            <a:r>
              <a:rPr lang="it-IT" sz="2400" dirty="0"/>
              <a:t>; Ana </a:t>
            </a:r>
            <a:r>
              <a:rPr lang="it-IT" sz="2400" dirty="0" err="1"/>
              <a:t>Rehberger</a:t>
            </a:r>
            <a:r>
              <a:rPr lang="it-IT" sz="2400" dirty="0"/>
              <a:t>, </a:t>
            </a:r>
            <a:r>
              <a:rPr lang="it-IT" sz="2400" dirty="0" err="1"/>
              <a:t>Izidor</a:t>
            </a:r>
            <a:r>
              <a:rPr lang="it-IT" sz="2400" dirty="0"/>
              <a:t> </a:t>
            </a:r>
            <a:r>
              <a:rPr lang="it-IT" sz="2400" dirty="0" err="1"/>
              <a:t>Mlakar</a:t>
            </a:r>
            <a:r>
              <a:rPr lang="it-IT" sz="2400" dirty="0"/>
              <a:t>, Michael </a:t>
            </a:r>
            <a:r>
              <a:rPr lang="it-IT" sz="2400" dirty="0" err="1"/>
              <a:t>Georgoulis</a:t>
            </a:r>
            <a:r>
              <a:rPr lang="it-IT" sz="2400" dirty="0"/>
              <a:t>, </a:t>
            </a:r>
            <a:r>
              <a:rPr lang="it-IT" sz="2400" dirty="0" err="1"/>
              <a:t>Eirini</a:t>
            </a:r>
            <a:r>
              <a:rPr lang="it-IT" sz="2400" dirty="0"/>
              <a:t> </a:t>
            </a:r>
            <a:r>
              <a:rPr lang="it-IT" sz="2400" dirty="0" err="1"/>
              <a:t>Bathrellou</a:t>
            </a:r>
            <a:r>
              <a:rPr lang="it-IT" sz="2400" dirty="0"/>
              <a:t>, Georgios </a:t>
            </a:r>
            <a:r>
              <a:rPr lang="it-IT" sz="2400" dirty="0" err="1"/>
              <a:t>Saltaouras</a:t>
            </a:r>
            <a:endParaRPr lang="it-IT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endParaRPr sz="2400"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title"/>
          </p:nvPr>
        </p:nvSpPr>
        <p:spPr>
          <a:xfrm>
            <a:off x="4373857" y="1164164"/>
            <a:ext cx="7366000" cy="93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rmAutofit fontScale="90000"/>
          </a:bodyPr>
          <a:lstStyle/>
          <a:p>
            <a:pPr marL="539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2800"/>
              <a:buFont typeface="Calibri"/>
              <a:buNone/>
            </a:pPr>
            <a:r>
              <a:rPr lang="it-IT" cap="none" dirty="0" err="1"/>
              <a:t>Bio</a:t>
            </a:r>
            <a:r>
              <a:rPr lang="it-IT" cap="none" dirty="0"/>
              <a:t>-Streams: </a:t>
            </a:r>
            <a:r>
              <a:rPr lang="it-IT" cap="none" dirty="0" err="1"/>
              <a:t>Promover</a:t>
            </a:r>
            <a:r>
              <a:rPr lang="it-IT" cap="none" dirty="0"/>
              <a:t> a </a:t>
            </a:r>
            <a:r>
              <a:rPr lang="it-IT" cap="none" dirty="0" err="1"/>
              <a:t>literacia</a:t>
            </a:r>
            <a:r>
              <a:rPr lang="it-IT" cap="none" dirty="0"/>
              <a:t> em </a:t>
            </a:r>
            <a:r>
              <a:rPr lang="it-IT" cap="none" dirty="0" err="1"/>
              <a:t>saúde</a:t>
            </a:r>
            <a:r>
              <a:rPr lang="it-IT" cap="none" dirty="0"/>
              <a:t> e </a:t>
            </a:r>
            <a:r>
              <a:rPr lang="it-IT" cap="none" dirty="0" err="1"/>
              <a:t>combater</a:t>
            </a:r>
            <a:r>
              <a:rPr lang="it-IT" cap="none" dirty="0"/>
              <a:t> a </a:t>
            </a:r>
            <a:r>
              <a:rPr lang="it-IT" cap="none" dirty="0" err="1"/>
              <a:t>obesidade</a:t>
            </a:r>
            <a:r>
              <a:rPr lang="it-IT" cap="none" dirty="0"/>
              <a:t> </a:t>
            </a:r>
            <a:r>
              <a:rPr lang="it-IT" cap="none" dirty="0" err="1"/>
              <a:t>infantil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D05C18B1-61FC-8B22-99AC-B32D1896B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Foram realizadas </a:t>
            </a:r>
            <a:r>
              <a:rPr lang="pt-PT" b="1" dirty="0"/>
              <a:t>workshops de </a:t>
            </a:r>
            <a:r>
              <a:rPr lang="pt-PT" b="1" dirty="0" err="1"/>
              <a:t>co-criação</a:t>
            </a:r>
            <a:r>
              <a:rPr lang="pt-PT" b="1" dirty="0"/>
              <a:t> em Portugal</a:t>
            </a:r>
            <a:r>
              <a:rPr lang="pt-PT" dirty="0"/>
              <a:t> com </a:t>
            </a:r>
            <a:r>
              <a:rPr lang="pt-PT" b="1" dirty="0"/>
              <a:t>50 estudantes</a:t>
            </a:r>
            <a:r>
              <a:rPr lang="pt-PT" dirty="0"/>
              <a:t> com idades entre os </a:t>
            </a:r>
            <a:r>
              <a:rPr lang="pt-PT" b="1" dirty="0"/>
              <a:t>9 e os 14 anos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Os </a:t>
            </a:r>
            <a:r>
              <a:rPr lang="pt-PT" b="1" dirty="0"/>
              <a:t>workshops</a:t>
            </a:r>
            <a:r>
              <a:rPr lang="pt-PT" dirty="0"/>
              <a:t> exploraram </a:t>
            </a:r>
            <a:r>
              <a:rPr lang="pt-PT" b="1" dirty="0"/>
              <a:t>quatro tópicos principais</a:t>
            </a:r>
            <a:r>
              <a:rPr lang="pt-PT" dirty="0"/>
              <a:t>: (1) </a:t>
            </a:r>
            <a:r>
              <a:rPr lang="pt-PT" b="1" dirty="0"/>
              <a:t>estilo de vida saudável e motivação</a:t>
            </a:r>
            <a:r>
              <a:rPr lang="pt-PT" dirty="0"/>
              <a:t>, (2) </a:t>
            </a:r>
            <a:r>
              <a:rPr lang="pt-PT" b="1" dirty="0"/>
              <a:t>atividade física e comportamento sedentário</a:t>
            </a:r>
            <a:r>
              <a:rPr lang="pt-PT" dirty="0"/>
              <a:t>, (3) </a:t>
            </a:r>
            <a:r>
              <a:rPr lang="pt-PT" b="1" dirty="0"/>
              <a:t>literacia em saúde e estilo de vida saudável</a:t>
            </a:r>
            <a:r>
              <a:rPr lang="pt-PT" dirty="0"/>
              <a:t>, e (4) </a:t>
            </a:r>
            <a:r>
              <a:rPr lang="pt-PT" b="1" dirty="0"/>
              <a:t>alimentação saudável</a:t>
            </a:r>
            <a:r>
              <a:rPr lang="pt-PT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dirty="0"/>
              <a:t>A </a:t>
            </a:r>
            <a:r>
              <a:rPr lang="pt-PT" b="1" dirty="0"/>
              <a:t>metodologia utilizada foi participativa</a:t>
            </a:r>
            <a:r>
              <a:rPr lang="pt-PT" dirty="0"/>
              <a:t>, incluindo sessões de brainstorming, discussões colaborativas e atividades criativas. O objetivo era que os participantes explorassem as suas perceções, desafios e soluções propostas para os temas em discussão.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5A6C77-D059-75E7-12D2-50406552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Experiência em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687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6725018-9924-83F5-F9E1-412D3E5B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0C0AF8B-430F-17C5-4F0E-5C08EE67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5AFF9D77-53CC-6B8D-8EFC-9AC445D4F4A7}"/>
              </a:ext>
            </a:extLst>
          </p:cNvPr>
          <p:cNvSpPr/>
          <p:nvPr/>
        </p:nvSpPr>
        <p:spPr>
          <a:xfrm>
            <a:off x="661492" y="1946573"/>
            <a:ext cx="937260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Visão</a:t>
            </a: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de </a:t>
            </a:r>
            <a:r>
              <a:rPr lang="en-US" sz="3708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Saúde</a:t>
            </a: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3708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por</a:t>
            </a: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3708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Faixa</a:t>
            </a: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3708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Etária</a:t>
            </a:r>
            <a:endParaRPr lang="en-US" sz="3708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2CF337BB-7F7F-500F-124B-43006C16E0B7}"/>
              </a:ext>
            </a:extLst>
          </p:cNvPr>
          <p:cNvSpPr/>
          <p:nvPr/>
        </p:nvSpPr>
        <p:spPr>
          <a:xfrm>
            <a:off x="661492" y="3009702"/>
            <a:ext cx="291832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Crianças (9-11 anos)</a:t>
            </a:r>
            <a:endParaRPr lang="en-US" sz="1833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83719E5-495C-496E-A815-A330272337FC}"/>
              </a:ext>
            </a:extLst>
          </p:cNvPr>
          <p:cNvSpPr/>
          <p:nvPr/>
        </p:nvSpPr>
        <p:spPr>
          <a:xfrm>
            <a:off x="661492" y="3493989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Foco em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alimentação equilibrada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e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atividade física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</a:t>
            </a:r>
            <a:endParaRPr lang="en-US" sz="1458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62743F4E-4FF6-A19F-8D8D-5D3978858FAC}"/>
              </a:ext>
            </a:extLst>
          </p:cNvPr>
          <p:cNvSpPr/>
          <p:nvPr/>
        </p:nvSpPr>
        <p:spPr>
          <a:xfrm>
            <a:off x="661492" y="3966469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Pouca referência a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hidratação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e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sono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</a:t>
            </a:r>
            <a:endParaRPr lang="en-US" sz="1458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8AA4A091-488F-44FD-65B5-4698D513CCEA}"/>
              </a:ext>
            </a:extLst>
          </p:cNvPr>
          <p:cNvSpPr/>
          <p:nvPr/>
        </p:nvSpPr>
        <p:spPr>
          <a:xfrm>
            <a:off x="661492" y="4438948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Veem práticas saudáveis como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divertidas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</a:t>
            </a:r>
            <a:endParaRPr lang="en-US" sz="1458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B0CBC0E9-197B-7765-B93A-70DEA024BC2C}"/>
              </a:ext>
            </a:extLst>
          </p:cNvPr>
          <p:cNvSpPr/>
          <p:nvPr/>
        </p:nvSpPr>
        <p:spPr>
          <a:xfrm>
            <a:off x="6332935" y="3009702"/>
            <a:ext cx="381367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Adolescentes (13-14 anos)</a:t>
            </a:r>
            <a:endParaRPr lang="en-US" sz="1833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6EC9D340-2712-196C-430D-0EF9B2BA557F}"/>
              </a:ext>
            </a:extLst>
          </p:cNvPr>
          <p:cNvSpPr/>
          <p:nvPr/>
        </p:nvSpPr>
        <p:spPr>
          <a:xfrm>
            <a:off x="6332935" y="3493989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Visão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holística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: física, mental, social e ambiental.</a:t>
            </a:r>
            <a:endParaRPr lang="en-US" sz="1458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448D1D90-C563-7A44-A06E-2A7FFABD6E93}"/>
              </a:ext>
            </a:extLst>
          </p:cNvPr>
          <p:cNvSpPr/>
          <p:nvPr/>
        </p:nvSpPr>
        <p:spPr>
          <a:xfrm>
            <a:off x="6332935" y="3966469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Valorizam bem-estar emocional e relações interpessoais.</a:t>
            </a:r>
            <a:endParaRPr lang="en-US" sz="1458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90AED27D-9A3F-51E9-8DF1-04E6DE3FDEFE}"/>
              </a:ext>
            </a:extLst>
          </p:cNvPr>
          <p:cNvSpPr/>
          <p:nvPr/>
        </p:nvSpPr>
        <p:spPr>
          <a:xfrm>
            <a:off x="6332935" y="4438948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Associam saúde à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qualidade de vida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</a:t>
            </a:r>
            <a:endParaRPr lang="en-US" sz="1458" dirty="0"/>
          </a:p>
        </p:txBody>
      </p:sp>
    </p:spTree>
    <p:extLst>
      <p:ext uri="{BB962C8B-B14F-4D97-AF65-F5344CB8AC3E}">
        <p14:creationId xmlns:p14="http://schemas.microsoft.com/office/powerpoint/2010/main" val="313220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8012" y="477738"/>
            <a:ext cx="8026797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50"/>
              </a:lnSpc>
            </a:pPr>
            <a:r>
              <a:rPr lang="en-US" sz="3417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Atividades Físicas Preferidas</a:t>
            </a:r>
            <a:endParaRPr lang="en-US" sz="3417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228" y="3385046"/>
            <a:ext cx="6585545" cy="658554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645" y="5259735"/>
            <a:ext cx="293093" cy="36641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228" y="3385046"/>
            <a:ext cx="6585545" cy="658554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404" y="4024958"/>
            <a:ext cx="293093" cy="36641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228" y="3385046"/>
            <a:ext cx="6585545" cy="658554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064" y="5259735"/>
            <a:ext cx="293093" cy="36641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1374776" y="2355949"/>
            <a:ext cx="195143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1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Crianças (9-11)</a:t>
            </a:r>
            <a:endParaRPr lang="en-US" sz="1708" dirty="0"/>
          </a:p>
        </p:txBody>
      </p:sp>
      <p:sp>
        <p:nvSpPr>
          <p:cNvPr id="10" name="Text 2"/>
          <p:cNvSpPr/>
          <p:nvPr/>
        </p:nvSpPr>
        <p:spPr>
          <a:xfrm>
            <a:off x="1374776" y="2731592"/>
            <a:ext cx="1951434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Ciclismo</a:t>
            </a:r>
            <a:endParaRPr lang="en-US" sz="1333" dirty="0"/>
          </a:p>
        </p:txBody>
      </p:sp>
      <p:sp>
        <p:nvSpPr>
          <p:cNvPr id="11" name="Text 3"/>
          <p:cNvSpPr/>
          <p:nvPr/>
        </p:nvSpPr>
        <p:spPr>
          <a:xfrm>
            <a:off x="1374776" y="3070225"/>
            <a:ext cx="1951434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Corrida</a:t>
            </a:r>
            <a:endParaRPr lang="en-US" sz="1333" dirty="0"/>
          </a:p>
        </p:txBody>
      </p:sp>
      <p:sp>
        <p:nvSpPr>
          <p:cNvPr id="12" name="Text 4"/>
          <p:cNvSpPr/>
          <p:nvPr/>
        </p:nvSpPr>
        <p:spPr>
          <a:xfrm>
            <a:off x="1374776" y="3408858"/>
            <a:ext cx="1951434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Natação</a:t>
            </a:r>
            <a:endParaRPr lang="en-US" sz="1333" dirty="0"/>
          </a:p>
        </p:txBody>
      </p:sp>
      <p:sp>
        <p:nvSpPr>
          <p:cNvPr id="13" name="Text 5"/>
          <p:cNvSpPr/>
          <p:nvPr/>
        </p:nvSpPr>
        <p:spPr>
          <a:xfrm>
            <a:off x="1374776" y="3747492"/>
            <a:ext cx="1951434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Futebol</a:t>
            </a:r>
            <a:endParaRPr lang="en-US" sz="1333" dirty="0"/>
          </a:p>
        </p:txBody>
      </p:sp>
      <p:sp>
        <p:nvSpPr>
          <p:cNvPr id="14" name="Text 6"/>
          <p:cNvSpPr/>
          <p:nvPr/>
        </p:nvSpPr>
        <p:spPr>
          <a:xfrm>
            <a:off x="4711799" y="1368128"/>
            <a:ext cx="276840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1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Adolescentes (13-14)</a:t>
            </a:r>
            <a:endParaRPr lang="en-US" sz="1708" dirty="0"/>
          </a:p>
        </p:txBody>
      </p:sp>
      <p:sp>
        <p:nvSpPr>
          <p:cNvPr id="15" name="Text 7"/>
          <p:cNvSpPr/>
          <p:nvPr/>
        </p:nvSpPr>
        <p:spPr>
          <a:xfrm>
            <a:off x="4711799" y="1743769"/>
            <a:ext cx="276840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Futebol</a:t>
            </a:r>
            <a:endParaRPr lang="en-US" sz="1333" dirty="0"/>
          </a:p>
        </p:txBody>
      </p:sp>
      <p:sp>
        <p:nvSpPr>
          <p:cNvPr id="16" name="Text 8"/>
          <p:cNvSpPr/>
          <p:nvPr/>
        </p:nvSpPr>
        <p:spPr>
          <a:xfrm>
            <a:off x="4711799" y="2082403"/>
            <a:ext cx="276840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Voleibol</a:t>
            </a:r>
            <a:endParaRPr lang="en-US" sz="1333" dirty="0"/>
          </a:p>
        </p:txBody>
      </p:sp>
      <p:sp>
        <p:nvSpPr>
          <p:cNvPr id="17" name="Text 9"/>
          <p:cNvSpPr/>
          <p:nvPr/>
        </p:nvSpPr>
        <p:spPr>
          <a:xfrm>
            <a:off x="4711799" y="2421037"/>
            <a:ext cx="276840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Basquetebol</a:t>
            </a:r>
            <a:endParaRPr lang="en-US" sz="1333" dirty="0"/>
          </a:p>
        </p:txBody>
      </p:sp>
      <p:sp>
        <p:nvSpPr>
          <p:cNvPr id="18" name="Text 10"/>
          <p:cNvSpPr/>
          <p:nvPr/>
        </p:nvSpPr>
        <p:spPr>
          <a:xfrm>
            <a:off x="4711799" y="2759670"/>
            <a:ext cx="276840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Musculação</a:t>
            </a:r>
            <a:endParaRPr lang="en-US" sz="1333" dirty="0"/>
          </a:p>
        </p:txBody>
      </p:sp>
      <p:sp>
        <p:nvSpPr>
          <p:cNvPr id="19" name="Text 11"/>
          <p:cNvSpPr/>
          <p:nvPr/>
        </p:nvSpPr>
        <p:spPr>
          <a:xfrm>
            <a:off x="9024937" y="2694583"/>
            <a:ext cx="163304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1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Motivações</a:t>
            </a:r>
            <a:endParaRPr lang="en-US" sz="1708" dirty="0"/>
          </a:p>
        </p:txBody>
      </p:sp>
      <p:sp>
        <p:nvSpPr>
          <p:cNvPr id="20" name="Text 12"/>
          <p:cNvSpPr/>
          <p:nvPr/>
        </p:nvSpPr>
        <p:spPr>
          <a:xfrm>
            <a:off x="9024937" y="3070225"/>
            <a:ext cx="163304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Diversão</a:t>
            </a:r>
            <a:endParaRPr lang="en-US" sz="1333" dirty="0"/>
          </a:p>
        </p:txBody>
      </p:sp>
      <p:sp>
        <p:nvSpPr>
          <p:cNvPr id="21" name="Text 13"/>
          <p:cNvSpPr/>
          <p:nvPr/>
        </p:nvSpPr>
        <p:spPr>
          <a:xfrm>
            <a:off x="9024937" y="3408858"/>
            <a:ext cx="163304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Socialização</a:t>
            </a:r>
            <a:endParaRPr lang="en-US" sz="1333" dirty="0"/>
          </a:p>
        </p:txBody>
      </p:sp>
      <p:sp>
        <p:nvSpPr>
          <p:cNvPr id="22" name="Text 14"/>
          <p:cNvSpPr/>
          <p:nvPr/>
        </p:nvSpPr>
        <p:spPr>
          <a:xfrm>
            <a:off x="9024937" y="3747492"/>
            <a:ext cx="1633042" cy="277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67"/>
              </a:lnSpc>
              <a:buSzPct val="100000"/>
              <a:buChar char="•"/>
            </a:pPr>
            <a:r>
              <a:rPr lang="en-US" sz="1333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Bem-estar</a:t>
            </a:r>
            <a:endParaRPr lang="en-US" sz="13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627261"/>
            <a:ext cx="612765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Hábitos Alimentares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5233492" y="1501379"/>
            <a:ext cx="3054053" cy="3438426"/>
          </a:xfrm>
          <a:prstGeom prst="roundRect">
            <a:avLst>
              <a:gd name="adj" fmla="val 259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5" name="Text 2"/>
          <p:cNvSpPr/>
          <p:nvPr/>
        </p:nvSpPr>
        <p:spPr>
          <a:xfrm>
            <a:off x="5428854" y="169674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Crianças (9-11)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5428854" y="2105422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Consumo variável de frutas e legumes (1-10 porções diárias).</a:t>
            </a:r>
            <a:endParaRPr lang="en-US" sz="1458" dirty="0"/>
          </a:p>
        </p:txBody>
      </p:sp>
      <p:sp>
        <p:nvSpPr>
          <p:cNvPr id="7" name="Text 4"/>
          <p:cNvSpPr/>
          <p:nvPr/>
        </p:nvSpPr>
        <p:spPr>
          <a:xfrm>
            <a:off x="5428854" y="3126085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Frutas preferidas: maçã, banana, laranja.</a:t>
            </a:r>
            <a:endParaRPr lang="en-US" sz="1458" dirty="0"/>
          </a:p>
        </p:txBody>
      </p:sp>
      <p:sp>
        <p:nvSpPr>
          <p:cNvPr id="8" name="Text 5"/>
          <p:cNvSpPr/>
          <p:nvPr/>
        </p:nvSpPr>
        <p:spPr>
          <a:xfrm>
            <a:off x="5428854" y="3844330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Snacks: doces e salgados, com alguma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moderação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</a:t>
            </a:r>
            <a:endParaRPr lang="en-US" sz="1458" dirty="0"/>
          </a:p>
        </p:txBody>
      </p:sp>
      <p:sp>
        <p:nvSpPr>
          <p:cNvPr id="9" name="Shape 6"/>
          <p:cNvSpPr/>
          <p:nvPr/>
        </p:nvSpPr>
        <p:spPr>
          <a:xfrm>
            <a:off x="8476556" y="1501379"/>
            <a:ext cx="3054053" cy="3438426"/>
          </a:xfrm>
          <a:prstGeom prst="roundRect">
            <a:avLst>
              <a:gd name="adj" fmla="val 259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10" name="Text 7"/>
          <p:cNvSpPr/>
          <p:nvPr/>
        </p:nvSpPr>
        <p:spPr>
          <a:xfrm>
            <a:off x="8671918" y="1696740"/>
            <a:ext cx="2663329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Adolescentes (13-14)</a:t>
            </a:r>
            <a:endParaRPr lang="en-US" sz="1833" dirty="0"/>
          </a:p>
        </p:txBody>
      </p:sp>
      <p:sp>
        <p:nvSpPr>
          <p:cNvPr id="11" name="Text 8"/>
          <p:cNvSpPr/>
          <p:nvPr/>
        </p:nvSpPr>
        <p:spPr>
          <a:xfrm>
            <a:off x="8671918" y="2400697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Preferência por alimentação equilibrada associada ao bem-estar.</a:t>
            </a:r>
            <a:endParaRPr lang="en-US" sz="1458" dirty="0"/>
          </a:p>
        </p:txBody>
      </p:sp>
      <p:sp>
        <p:nvSpPr>
          <p:cNvPr id="12" name="Text 9"/>
          <p:cNvSpPr/>
          <p:nvPr/>
        </p:nvSpPr>
        <p:spPr>
          <a:xfrm>
            <a:off x="8671918" y="3421360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Valorização da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autonomia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nas escolhas alimentares.</a:t>
            </a:r>
            <a:endParaRPr lang="en-US" sz="1458" dirty="0"/>
          </a:p>
        </p:txBody>
      </p:sp>
      <p:sp>
        <p:nvSpPr>
          <p:cNvPr id="13" name="Text 10"/>
          <p:cNvSpPr/>
          <p:nvPr/>
        </p:nvSpPr>
        <p:spPr>
          <a:xfrm>
            <a:off x="8671918" y="4139605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Consciência crítica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sobre o impacto da alimentação.</a:t>
            </a:r>
            <a:endParaRPr lang="en-US" sz="1458" dirty="0"/>
          </a:p>
        </p:txBody>
      </p:sp>
      <p:sp>
        <p:nvSpPr>
          <p:cNvPr id="14" name="Shape 11"/>
          <p:cNvSpPr/>
          <p:nvPr/>
        </p:nvSpPr>
        <p:spPr>
          <a:xfrm>
            <a:off x="5233492" y="5128816"/>
            <a:ext cx="6297018" cy="1101824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15" name="Text 12"/>
          <p:cNvSpPr/>
          <p:nvPr/>
        </p:nvSpPr>
        <p:spPr>
          <a:xfrm>
            <a:off x="5428853" y="5324178"/>
            <a:ext cx="2727920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Snacks Saudáveis</a:t>
            </a:r>
            <a:endParaRPr lang="en-US" sz="1833" dirty="0"/>
          </a:p>
        </p:txBody>
      </p:sp>
      <p:sp>
        <p:nvSpPr>
          <p:cNvPr id="16" name="Text 13"/>
          <p:cNvSpPr/>
          <p:nvPr/>
        </p:nvSpPr>
        <p:spPr>
          <a:xfrm>
            <a:off x="5428854" y="5732860"/>
            <a:ext cx="590629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Frutas, pão integral com ovo, saladas, alimentos culturais.</a:t>
            </a:r>
            <a:endParaRPr lang="en-US" sz="14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724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0231" y="2529781"/>
            <a:ext cx="9689604" cy="518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Comportamento Sedentário vs. Ativo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580231" y="4848622"/>
            <a:ext cx="11031538" cy="19050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sp>
        <p:nvSpPr>
          <p:cNvPr id="5" name="Shape 2"/>
          <p:cNvSpPr/>
          <p:nvPr/>
        </p:nvSpPr>
        <p:spPr>
          <a:xfrm>
            <a:off x="2727127" y="4351288"/>
            <a:ext cx="19050" cy="497383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sp>
        <p:nvSpPr>
          <p:cNvPr id="6" name="Shape 3"/>
          <p:cNvSpPr/>
          <p:nvPr/>
        </p:nvSpPr>
        <p:spPr>
          <a:xfrm>
            <a:off x="2550219" y="4662140"/>
            <a:ext cx="372963" cy="37296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7" name="Text 4"/>
          <p:cNvSpPr/>
          <p:nvPr/>
        </p:nvSpPr>
        <p:spPr>
          <a:xfrm>
            <a:off x="2612331" y="4693146"/>
            <a:ext cx="248643" cy="310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1917" dirty="0"/>
          </a:p>
        </p:txBody>
      </p:sp>
      <p:sp>
        <p:nvSpPr>
          <p:cNvPr id="8" name="Text 5"/>
          <p:cNvSpPr/>
          <p:nvPr/>
        </p:nvSpPr>
        <p:spPr>
          <a:xfrm>
            <a:off x="1700510" y="3296543"/>
            <a:ext cx="2072482" cy="259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25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Manhã</a:t>
            </a:r>
            <a:endParaRPr lang="en-US" sz="1625" dirty="0"/>
          </a:p>
        </p:txBody>
      </p:sp>
      <p:sp>
        <p:nvSpPr>
          <p:cNvPr id="9" name="Text 6"/>
          <p:cNvSpPr/>
          <p:nvPr/>
        </p:nvSpPr>
        <p:spPr>
          <a:xfrm>
            <a:off x="746026" y="3655020"/>
            <a:ext cx="3981549" cy="530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1292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Atividades escolares: educação física, apanhada, futebol.</a:t>
            </a:r>
            <a:endParaRPr lang="en-US" sz="1292" dirty="0"/>
          </a:p>
        </p:txBody>
      </p:sp>
      <p:sp>
        <p:nvSpPr>
          <p:cNvPr id="10" name="Shape 7"/>
          <p:cNvSpPr/>
          <p:nvPr/>
        </p:nvSpPr>
        <p:spPr>
          <a:xfrm>
            <a:off x="4966593" y="4848573"/>
            <a:ext cx="19050" cy="497383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sp>
        <p:nvSpPr>
          <p:cNvPr id="11" name="Shape 8"/>
          <p:cNvSpPr/>
          <p:nvPr/>
        </p:nvSpPr>
        <p:spPr>
          <a:xfrm>
            <a:off x="4789686" y="4662140"/>
            <a:ext cx="372963" cy="37296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12" name="Text 9"/>
          <p:cNvSpPr/>
          <p:nvPr/>
        </p:nvSpPr>
        <p:spPr>
          <a:xfrm>
            <a:off x="4851797" y="4693146"/>
            <a:ext cx="248643" cy="310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1917" dirty="0"/>
          </a:p>
        </p:txBody>
      </p:sp>
      <p:sp>
        <p:nvSpPr>
          <p:cNvPr id="13" name="Text 10"/>
          <p:cNvSpPr/>
          <p:nvPr/>
        </p:nvSpPr>
        <p:spPr>
          <a:xfrm>
            <a:off x="3939977" y="5511800"/>
            <a:ext cx="2072482" cy="259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25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Tarde</a:t>
            </a:r>
            <a:endParaRPr lang="en-US" sz="1625" dirty="0"/>
          </a:p>
        </p:txBody>
      </p:sp>
      <p:sp>
        <p:nvSpPr>
          <p:cNvPr id="14" name="Text 11"/>
          <p:cNvSpPr/>
          <p:nvPr/>
        </p:nvSpPr>
        <p:spPr>
          <a:xfrm>
            <a:off x="2985493" y="5870278"/>
            <a:ext cx="3981549" cy="530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1292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Mistura de atividades: desporto organizado e tempo livre.</a:t>
            </a:r>
            <a:endParaRPr lang="en-US" sz="1292" dirty="0"/>
          </a:p>
        </p:txBody>
      </p:sp>
      <p:sp>
        <p:nvSpPr>
          <p:cNvPr id="15" name="Shape 12"/>
          <p:cNvSpPr/>
          <p:nvPr/>
        </p:nvSpPr>
        <p:spPr>
          <a:xfrm>
            <a:off x="7206059" y="4351288"/>
            <a:ext cx="19050" cy="497383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sp>
        <p:nvSpPr>
          <p:cNvPr id="16" name="Shape 13"/>
          <p:cNvSpPr/>
          <p:nvPr/>
        </p:nvSpPr>
        <p:spPr>
          <a:xfrm>
            <a:off x="7029153" y="4662140"/>
            <a:ext cx="372963" cy="37296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17" name="Text 14"/>
          <p:cNvSpPr/>
          <p:nvPr/>
        </p:nvSpPr>
        <p:spPr>
          <a:xfrm>
            <a:off x="7091264" y="4693146"/>
            <a:ext cx="248643" cy="310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1917" dirty="0"/>
          </a:p>
        </p:txBody>
      </p:sp>
      <p:sp>
        <p:nvSpPr>
          <p:cNvPr id="18" name="Text 15"/>
          <p:cNvSpPr/>
          <p:nvPr/>
        </p:nvSpPr>
        <p:spPr>
          <a:xfrm>
            <a:off x="6179443" y="3296543"/>
            <a:ext cx="2072482" cy="259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25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Fim de semana</a:t>
            </a:r>
            <a:endParaRPr lang="en-US" sz="1625" dirty="0"/>
          </a:p>
        </p:txBody>
      </p:sp>
      <p:sp>
        <p:nvSpPr>
          <p:cNvPr id="19" name="Text 16"/>
          <p:cNvSpPr/>
          <p:nvPr/>
        </p:nvSpPr>
        <p:spPr>
          <a:xfrm>
            <a:off x="5224959" y="3655020"/>
            <a:ext cx="3981549" cy="530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1292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Passeios, jogos, tarefas domésticas, tempo com família.</a:t>
            </a:r>
            <a:endParaRPr lang="en-US" sz="1292" dirty="0"/>
          </a:p>
        </p:txBody>
      </p:sp>
      <p:sp>
        <p:nvSpPr>
          <p:cNvPr id="20" name="Shape 17"/>
          <p:cNvSpPr/>
          <p:nvPr/>
        </p:nvSpPr>
        <p:spPr>
          <a:xfrm>
            <a:off x="9445526" y="4848573"/>
            <a:ext cx="19050" cy="497383"/>
          </a:xfrm>
          <a:prstGeom prst="roundRect">
            <a:avLst>
              <a:gd name="adj" fmla="val 36554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sp>
        <p:nvSpPr>
          <p:cNvPr id="21" name="Shape 18"/>
          <p:cNvSpPr/>
          <p:nvPr/>
        </p:nvSpPr>
        <p:spPr>
          <a:xfrm>
            <a:off x="9268619" y="4662140"/>
            <a:ext cx="372963" cy="37296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22" name="Text 19"/>
          <p:cNvSpPr/>
          <p:nvPr/>
        </p:nvSpPr>
        <p:spPr>
          <a:xfrm>
            <a:off x="9330730" y="4693146"/>
            <a:ext cx="248643" cy="310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1917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1917" dirty="0"/>
          </a:p>
        </p:txBody>
      </p:sp>
      <p:sp>
        <p:nvSpPr>
          <p:cNvPr id="23" name="Text 20"/>
          <p:cNvSpPr/>
          <p:nvPr/>
        </p:nvSpPr>
        <p:spPr>
          <a:xfrm>
            <a:off x="8418909" y="5511800"/>
            <a:ext cx="2072482" cy="259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25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Tempo livre</a:t>
            </a:r>
            <a:endParaRPr lang="en-US" sz="1625" dirty="0"/>
          </a:p>
        </p:txBody>
      </p:sp>
      <p:sp>
        <p:nvSpPr>
          <p:cNvPr id="24" name="Text 21"/>
          <p:cNvSpPr/>
          <p:nvPr/>
        </p:nvSpPr>
        <p:spPr>
          <a:xfrm>
            <a:off x="7464426" y="5870278"/>
            <a:ext cx="3981549" cy="530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1292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Alguns preferem jogos digitais e atividades mais sedentárias.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006178"/>
            <a:ext cx="5714703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Literacia em Saúde</a:t>
            </a:r>
            <a:endParaRPr lang="en-US" sz="3708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57" y="1974851"/>
            <a:ext cx="1793379" cy="108912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743" y="2488208"/>
            <a:ext cx="265807" cy="3321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4348" y="2163862"/>
            <a:ext cx="287813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Temas de Interesse</a:t>
            </a:r>
            <a:endParaRPr lang="en-US" sz="1833" dirty="0"/>
          </a:p>
        </p:txBody>
      </p:sp>
      <p:sp>
        <p:nvSpPr>
          <p:cNvPr id="6" name="Text 2"/>
          <p:cNvSpPr/>
          <p:nvPr/>
        </p:nvSpPr>
        <p:spPr>
          <a:xfrm>
            <a:off x="4464347" y="2572545"/>
            <a:ext cx="459650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Alimentação saudável, exercício físico, saúde mental</a:t>
            </a:r>
            <a:endParaRPr lang="en-US" sz="1458" dirty="0"/>
          </a:p>
        </p:txBody>
      </p:sp>
      <p:sp>
        <p:nvSpPr>
          <p:cNvPr id="7" name="Shape 3"/>
          <p:cNvSpPr/>
          <p:nvPr/>
        </p:nvSpPr>
        <p:spPr>
          <a:xfrm>
            <a:off x="4322564" y="3074888"/>
            <a:ext cx="7160717" cy="1270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318" y="3111203"/>
            <a:ext cx="3586758" cy="108912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743" y="3489623"/>
            <a:ext cx="265807" cy="3321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361087" y="3300214"/>
            <a:ext cx="296406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Métodos Preferidos</a:t>
            </a:r>
            <a:endParaRPr lang="en-US" sz="1833" dirty="0"/>
          </a:p>
        </p:txBody>
      </p:sp>
      <p:sp>
        <p:nvSpPr>
          <p:cNvPr id="11" name="Text 5"/>
          <p:cNvSpPr/>
          <p:nvPr/>
        </p:nvSpPr>
        <p:spPr>
          <a:xfrm>
            <a:off x="5361087" y="3708896"/>
            <a:ext cx="411023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Interativos, presenciais, vídeos, jogos, histórias</a:t>
            </a:r>
            <a:endParaRPr lang="en-US" sz="1458" dirty="0"/>
          </a:p>
        </p:txBody>
      </p:sp>
      <p:sp>
        <p:nvSpPr>
          <p:cNvPr id="12" name="Shape 6"/>
          <p:cNvSpPr/>
          <p:nvPr/>
        </p:nvSpPr>
        <p:spPr>
          <a:xfrm>
            <a:off x="5219304" y="4211241"/>
            <a:ext cx="6263978" cy="1270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pt-PT" sz="1167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78" y="4247556"/>
            <a:ext cx="5380137" cy="108912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644" y="4625976"/>
            <a:ext cx="265807" cy="33218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257727" y="4436567"/>
            <a:ext cx="25118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Apoio Valorizado</a:t>
            </a:r>
            <a:endParaRPr lang="en-US" sz="1833" dirty="0"/>
          </a:p>
        </p:txBody>
      </p:sp>
      <p:sp>
        <p:nvSpPr>
          <p:cNvPr id="16" name="Text 8"/>
          <p:cNvSpPr/>
          <p:nvPr/>
        </p:nvSpPr>
        <p:spPr>
          <a:xfrm>
            <a:off x="6257727" y="4845249"/>
            <a:ext cx="33739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Professores, família, interação pessoal</a:t>
            </a:r>
            <a:endParaRPr lang="en-US" sz="1458" dirty="0"/>
          </a:p>
        </p:txBody>
      </p:sp>
      <p:sp>
        <p:nvSpPr>
          <p:cNvPr id="17" name="Text 9"/>
          <p:cNvSpPr/>
          <p:nvPr/>
        </p:nvSpPr>
        <p:spPr>
          <a:xfrm>
            <a:off x="661492" y="5549306"/>
            <a:ext cx="10869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70% dos participantes mais </a:t>
            </a:r>
            <a:r>
              <a:rPr lang="en-US" sz="1458" dirty="0" err="1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jovens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(9-11 </a:t>
            </a:r>
            <a:r>
              <a:rPr lang="en-US" sz="1458" dirty="0" err="1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anos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) </a:t>
            </a:r>
            <a:r>
              <a:rPr lang="en-US" sz="1458" dirty="0" err="1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preferiram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458" dirty="0" err="1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interação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458" dirty="0" err="1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presencial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458" dirty="0" err="1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ao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 </a:t>
            </a:r>
            <a:r>
              <a:rPr lang="en-US" sz="1458" b="1" dirty="0">
                <a:solidFill>
                  <a:srgbClr val="333F70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digital</a:t>
            </a:r>
            <a:r>
              <a:rPr lang="en-US" sz="1458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.</a:t>
            </a:r>
            <a:endParaRPr lang="en-US" sz="14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"/>
            <a:ext cx="4572000" cy="6860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6609" y="508001"/>
            <a:ext cx="6326783" cy="1154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625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Diferenças Entre Faixas Etárias</a:t>
            </a:r>
            <a:endParaRPr lang="en-US" sz="36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8" y="1939628"/>
            <a:ext cx="923727" cy="14710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47453" y="2124372"/>
            <a:ext cx="2309317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9-11 Anos</a:t>
            </a:r>
            <a:endParaRPr lang="en-US" sz="1792" dirty="0"/>
          </a:p>
        </p:txBody>
      </p:sp>
      <p:sp>
        <p:nvSpPr>
          <p:cNvPr id="6" name="Text 2"/>
          <p:cNvSpPr/>
          <p:nvPr/>
        </p:nvSpPr>
        <p:spPr>
          <a:xfrm>
            <a:off x="1847454" y="2523927"/>
            <a:ext cx="5125938" cy="295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Visão mais concreta e focada em atividades divertidas.</a:t>
            </a:r>
            <a:endParaRPr lang="en-US" sz="1417" dirty="0"/>
          </a:p>
        </p:txBody>
      </p:sp>
      <p:sp>
        <p:nvSpPr>
          <p:cNvPr id="7" name="Text 3"/>
          <p:cNvSpPr/>
          <p:nvPr/>
        </p:nvSpPr>
        <p:spPr>
          <a:xfrm>
            <a:off x="1847454" y="2930327"/>
            <a:ext cx="5125938" cy="295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Valorizam aspetos práticos e imediatos da saúde.</a:t>
            </a:r>
            <a:endParaRPr lang="en-US" sz="1417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08" y="3410644"/>
            <a:ext cx="923727" cy="147101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847453" y="3595390"/>
            <a:ext cx="2309317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13-14 Anos</a:t>
            </a:r>
            <a:endParaRPr lang="en-US" sz="1792" dirty="0"/>
          </a:p>
        </p:txBody>
      </p:sp>
      <p:sp>
        <p:nvSpPr>
          <p:cNvPr id="10" name="Text 5"/>
          <p:cNvSpPr/>
          <p:nvPr/>
        </p:nvSpPr>
        <p:spPr>
          <a:xfrm>
            <a:off x="1847454" y="3994944"/>
            <a:ext cx="5125938" cy="295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Compreensão mais abrangente e abstrata.</a:t>
            </a:r>
            <a:endParaRPr lang="en-US" sz="1417" dirty="0"/>
          </a:p>
        </p:txBody>
      </p:sp>
      <p:sp>
        <p:nvSpPr>
          <p:cNvPr id="11" name="Text 6"/>
          <p:cNvSpPr/>
          <p:nvPr/>
        </p:nvSpPr>
        <p:spPr>
          <a:xfrm>
            <a:off x="1847454" y="4401344"/>
            <a:ext cx="5125938" cy="295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Incluem dimensões sociais e emocionais da saúde.</a:t>
            </a:r>
            <a:endParaRPr lang="en-US" sz="141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08" y="4881662"/>
            <a:ext cx="923727" cy="147101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47453" y="5066407"/>
            <a:ext cx="2309317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Evolução</a:t>
            </a:r>
            <a:endParaRPr lang="en-US" sz="1792" dirty="0"/>
          </a:p>
        </p:txBody>
      </p:sp>
      <p:sp>
        <p:nvSpPr>
          <p:cNvPr id="14" name="Text 8"/>
          <p:cNvSpPr/>
          <p:nvPr/>
        </p:nvSpPr>
        <p:spPr>
          <a:xfrm>
            <a:off x="1847454" y="5465961"/>
            <a:ext cx="5125938" cy="295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Desenvolvimento da autonomia e consciência crítica.</a:t>
            </a:r>
            <a:endParaRPr lang="en-US" sz="1417" dirty="0"/>
          </a:p>
        </p:txBody>
      </p:sp>
      <p:sp>
        <p:nvSpPr>
          <p:cNvPr id="15" name="Text 9"/>
          <p:cNvSpPr/>
          <p:nvPr/>
        </p:nvSpPr>
        <p:spPr>
          <a:xfrm>
            <a:off x="1847454" y="5872361"/>
            <a:ext cx="5125938" cy="295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Maior ligação entre saúde atual e bem-estar futuro.</a:t>
            </a:r>
            <a:endParaRPr lang="en-US" sz="14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96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7105" y="508496"/>
            <a:ext cx="6325791" cy="1155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625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Conclusões e Recomendações</a:t>
            </a:r>
            <a:endParaRPr lang="en-US" sz="3625" dirty="0"/>
          </a:p>
        </p:txBody>
      </p:sp>
      <p:sp>
        <p:nvSpPr>
          <p:cNvPr id="4" name="Shape 1"/>
          <p:cNvSpPr/>
          <p:nvPr/>
        </p:nvSpPr>
        <p:spPr>
          <a:xfrm>
            <a:off x="647105" y="1941314"/>
            <a:ext cx="138608" cy="991593"/>
          </a:xfrm>
          <a:prstGeom prst="roundRect">
            <a:avLst>
              <a:gd name="adj" fmla="val 5603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5" name="Text 2"/>
          <p:cNvSpPr/>
          <p:nvPr/>
        </p:nvSpPr>
        <p:spPr>
          <a:xfrm>
            <a:off x="1063030" y="1941314"/>
            <a:ext cx="2655590" cy="288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Adaptar por Idade</a:t>
            </a:r>
            <a:endParaRPr lang="en-US" sz="1792" dirty="0"/>
          </a:p>
        </p:txBody>
      </p:sp>
      <p:sp>
        <p:nvSpPr>
          <p:cNvPr id="6" name="Text 3"/>
          <p:cNvSpPr/>
          <p:nvPr/>
        </p:nvSpPr>
        <p:spPr>
          <a:xfrm>
            <a:off x="1063030" y="2341166"/>
            <a:ext cx="5909866" cy="591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Programas específicos para cada faixa etária, respeitando diferentes visões de saúde.</a:t>
            </a:r>
            <a:endParaRPr lang="en-US" sz="1417" dirty="0"/>
          </a:p>
        </p:txBody>
      </p:sp>
      <p:sp>
        <p:nvSpPr>
          <p:cNvPr id="7" name="Shape 4"/>
          <p:cNvSpPr/>
          <p:nvPr/>
        </p:nvSpPr>
        <p:spPr>
          <a:xfrm>
            <a:off x="924421" y="3117751"/>
            <a:ext cx="138608" cy="695722"/>
          </a:xfrm>
          <a:prstGeom prst="roundRect">
            <a:avLst>
              <a:gd name="adj" fmla="val 5603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8" name="Text 5"/>
          <p:cNvSpPr/>
          <p:nvPr/>
        </p:nvSpPr>
        <p:spPr>
          <a:xfrm>
            <a:off x="1340346" y="3117751"/>
            <a:ext cx="2793306" cy="288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Valorizar Interação</a:t>
            </a:r>
            <a:endParaRPr lang="en-US" sz="1792" dirty="0"/>
          </a:p>
        </p:txBody>
      </p:sp>
      <p:sp>
        <p:nvSpPr>
          <p:cNvPr id="9" name="Text 6"/>
          <p:cNvSpPr/>
          <p:nvPr/>
        </p:nvSpPr>
        <p:spPr>
          <a:xfrm>
            <a:off x="1340346" y="3517603"/>
            <a:ext cx="5632549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Priorizar métodos presenciais e interativos sobre digitais.</a:t>
            </a:r>
            <a:endParaRPr lang="en-US" sz="1417" dirty="0"/>
          </a:p>
        </p:txBody>
      </p:sp>
      <p:sp>
        <p:nvSpPr>
          <p:cNvPr id="10" name="Shape 7"/>
          <p:cNvSpPr/>
          <p:nvPr/>
        </p:nvSpPr>
        <p:spPr>
          <a:xfrm>
            <a:off x="1201837" y="3998318"/>
            <a:ext cx="138608" cy="991593"/>
          </a:xfrm>
          <a:prstGeom prst="roundRect">
            <a:avLst>
              <a:gd name="adj" fmla="val 5603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11" name="Text 8"/>
          <p:cNvSpPr/>
          <p:nvPr/>
        </p:nvSpPr>
        <p:spPr>
          <a:xfrm>
            <a:off x="1617762" y="3998318"/>
            <a:ext cx="3084017" cy="288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Abordagem Holística</a:t>
            </a:r>
            <a:endParaRPr lang="en-US" sz="1792" dirty="0"/>
          </a:p>
        </p:txBody>
      </p:sp>
      <p:sp>
        <p:nvSpPr>
          <p:cNvPr id="12" name="Text 9"/>
          <p:cNvSpPr/>
          <p:nvPr/>
        </p:nvSpPr>
        <p:spPr>
          <a:xfrm>
            <a:off x="1617762" y="4398170"/>
            <a:ext cx="5355133" cy="591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Incluir componentes físicas, mentais e sociais nos programas de saúde.</a:t>
            </a:r>
            <a:endParaRPr lang="en-US" sz="1417" dirty="0"/>
          </a:p>
        </p:txBody>
      </p:sp>
      <p:sp>
        <p:nvSpPr>
          <p:cNvPr id="13" name="Shape 10"/>
          <p:cNvSpPr/>
          <p:nvPr/>
        </p:nvSpPr>
        <p:spPr>
          <a:xfrm>
            <a:off x="1479153" y="5174754"/>
            <a:ext cx="138608" cy="991593"/>
          </a:xfrm>
          <a:prstGeom prst="roundRect">
            <a:avLst>
              <a:gd name="adj" fmla="val 5603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PT" sz="1167"/>
          </a:p>
        </p:txBody>
      </p:sp>
      <p:sp>
        <p:nvSpPr>
          <p:cNvPr id="14" name="Text 11"/>
          <p:cNvSpPr/>
          <p:nvPr/>
        </p:nvSpPr>
        <p:spPr>
          <a:xfrm>
            <a:off x="1895079" y="5174754"/>
            <a:ext cx="2831008" cy="288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Componente Social</a:t>
            </a:r>
            <a:endParaRPr lang="en-US" sz="1792" dirty="0"/>
          </a:p>
        </p:txBody>
      </p:sp>
      <p:sp>
        <p:nvSpPr>
          <p:cNvPr id="15" name="Text 12"/>
          <p:cNvSpPr/>
          <p:nvPr/>
        </p:nvSpPr>
        <p:spPr>
          <a:xfrm>
            <a:off x="1895079" y="5574606"/>
            <a:ext cx="5077818" cy="591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417" dirty="0">
                <a:solidFill>
                  <a:srgbClr val="333F70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Incorporar elementos de socialização como motivadores para práticas saudáveis.</a:t>
            </a:r>
            <a:endParaRPr lang="en-US" sz="14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36B8FF4-1C88-EA20-F3D7-7B1F51D02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211284"/>
            <a:ext cx="5446218" cy="4829154"/>
          </a:xfrm>
        </p:spPr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mais novos demonstraram consciência sobre os riscos da obesidade, mas </a:t>
            </a: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identificaram desafios práticos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seu dia a dia, como o tempo de ecrã, acesso limitado a espaços seguros para exercício ou hábitos alimentares familiares.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motivação pessoal e o apoio familiar surgiram como fatores críticos para mudanças sustentadas.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propostas dos mais novos incluíram desde melhorias na alimentação escolar até </a:t>
            </a: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campanhas de sensibilização feitas por pares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revelando grande criatividade e sentido de responsabilidade.</a:t>
            </a:r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CC2C5A-A4B1-8A36-5CEC-82960372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pt-PT" sz="40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48296670-637A-EC89-8607-CC6FDF78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20" y="2168013"/>
            <a:ext cx="5659761" cy="38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7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CB708-F00E-D459-4B1E-494C5386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FF17E354-65BB-8987-08AF-A16AB6976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Ambos os grupos demonstraram </a:t>
            </a:r>
            <a:r>
              <a:rPr lang="pt-PT" sz="2800" b="1" dirty="0"/>
              <a:t>bons níveis de literacia em saúde</a:t>
            </a:r>
            <a:r>
              <a:rPr lang="pt-PT" sz="2800" dirty="0"/>
              <a:t>, com uma visão equilibrada entre alimentação, atividade física e bem-estar.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As crianças mais novas focaram-se em comportamentos concretos e hábitos; os adolescentes incorporaram </a:t>
            </a:r>
            <a:r>
              <a:rPr lang="pt-PT" sz="2800" b="1" dirty="0"/>
              <a:t>dimensões emocionais e sociais</a:t>
            </a:r>
            <a:r>
              <a:rPr lang="pt-PT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dirty="0"/>
              <a:t>As metodologias participativas revelaram-se eficazes para envolver os mais novos, reforçando a </a:t>
            </a:r>
            <a:r>
              <a:rPr lang="pt-PT" sz="2800" b="1" dirty="0"/>
              <a:t>importância da </a:t>
            </a:r>
            <a:r>
              <a:rPr lang="pt-PT" sz="2800" b="1" dirty="0" err="1"/>
              <a:t>co-criação</a:t>
            </a:r>
            <a:r>
              <a:rPr lang="pt-PT" sz="2800" dirty="0"/>
              <a:t> na promoção de estilos de vida saudáveis.</a:t>
            </a:r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9CF6273-98DA-BA38-F6CA-53B22B11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Conclusões gerais</a:t>
            </a:r>
            <a:br>
              <a:rPr lang="pt-PT" b="1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725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A8CD3-BD04-7284-DEFB-3ED5F717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390 milhões de crianças e adolescentes</a:t>
            </a:r>
            <a:r>
              <a:rPr lang="pt-P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entre os 5 e os 19 anos com excesso de peso, e </a:t>
            </a:r>
            <a:r>
              <a:rPr lang="pt-P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 milhões com obesidade</a:t>
            </a:r>
            <a:r>
              <a:rPr lang="pt-P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(WHO, 2022)</a:t>
            </a:r>
            <a:endParaRPr lang="pt-PT" sz="5400" dirty="0"/>
          </a:p>
        </p:txBody>
      </p:sp>
    </p:spTree>
    <p:extLst>
      <p:ext uri="{BB962C8B-B14F-4D97-AF65-F5344CB8AC3E}">
        <p14:creationId xmlns:p14="http://schemas.microsoft.com/office/powerpoint/2010/main" val="2499466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C61768B2-075F-2C2F-60DC-934645670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pt-PT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processo foi replicado noutros países europeus, o que nos permitiu comparar resultados.</a:t>
            </a:r>
          </a:p>
          <a:p>
            <a:pPr marL="228600" indent="0"/>
            <a:r>
              <a:rPr lang="pt-PT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Apesar das diferenças culturais, foram identificadas tendências comuns, como:</a:t>
            </a:r>
          </a:p>
          <a:p>
            <a:pPr marL="10287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influência crescente das redes sociais no comportamento alimentar</a:t>
            </a:r>
          </a:p>
          <a:p>
            <a:pPr marL="10287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escola como espaço seguro de aprendizagem para a saúde</a:t>
            </a:r>
          </a:p>
          <a:p>
            <a:pPr marL="10287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das metodologias participativas na promoção de mudanças reais.</a:t>
            </a:r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92288A-0466-E2A0-1EA6-14FC7541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Conclusões </a:t>
            </a:r>
          </a:p>
        </p:txBody>
      </p:sp>
    </p:spTree>
    <p:extLst>
      <p:ext uri="{BB962C8B-B14F-4D97-AF65-F5344CB8AC3E}">
        <p14:creationId xmlns:p14="http://schemas.microsoft.com/office/powerpoint/2010/main" val="318503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F90A4EA-7B45-33CA-5429-FCB8E352B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workshops do BIO-STREAMS revelaram o </a:t>
            </a:r>
            <a:r>
              <a:rPr lang="pt-P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potencial transformador da cocriação com jovens</a:t>
            </a: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 voz às crianças e adolescentes é essencial para compreender os seus contextos e para desenhar estratégias eficazes de prevenção da obesidade.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promover a </a:t>
            </a:r>
            <a:r>
              <a:rPr lang="pt-P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literacia em saúde</a:t>
            </a: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o </a:t>
            </a:r>
            <a:r>
              <a:rPr lang="pt-P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envolvimento ativo da comunidade</a:t>
            </a: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procura-s</a:t>
            </a:r>
            <a:r>
              <a:rPr lang="pt-P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contribuir para soluções sustentáveis e adaptadas às realidades locais.</a:t>
            </a:r>
          </a:p>
          <a:p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2E721AE-5EA9-772A-BB61-3445914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Conclusões e Implicações</a:t>
            </a:r>
          </a:p>
        </p:txBody>
      </p:sp>
    </p:spTree>
    <p:extLst>
      <p:ext uri="{BB962C8B-B14F-4D97-AF65-F5344CB8AC3E}">
        <p14:creationId xmlns:p14="http://schemas.microsoft.com/office/powerpoint/2010/main" val="216623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6547C898-19E1-DC3A-1FA8-94FEA5FC3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Relatório Regional Europeu sobre a Obesidade 2022 da OMS revela que as taxas de excesso de peso e de obesidade atingiram </a:t>
            </a:r>
            <a:r>
              <a:rPr lang="pt-PT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proporções epidémicas</a:t>
            </a:r>
          </a:p>
          <a:p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Aumento alarmante das taxas de excesso de peso e obesidade na Europa (nenhum dos Estados-Membros está no caminho certo para atingir a meta de deter o aumento da obesidade até 2025)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F7C5C94-E181-1811-A077-AFC82160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 do </a:t>
            </a:r>
            <a:r>
              <a:rPr lang="pt-P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Relatório Regional Europeu sobre a Obesidade (2022) da OMS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37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7D9A3-79BB-4506-5A76-E56FDA4C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07AD1F7-16B1-EA4A-EACF-74C3D5090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Impacto da COVID-19: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Os confinamentos associados à pandemia provocaram alterações nos padrões alimentares e de atividade física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Desafios das abordagens atuais: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Apesar de várias iniciativas a eficácia das estratégias existentes tem sido questionada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Importância da prevenção precoce: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Intervenções em indivíduos com menos de 18 anos são cruciais, pois aumentam as probabilidades de mudanças comportamentais sustentáveis, resultando em melhores resultados na vida adulta e na redução da carga nos sistemas de saúde.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Complexidade das causas da obesidade: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origens multifacetadas da obesidade, que vão além de dietas inadequadas e inatividade física, dificultam a compreensão e a capacidade de intervenção, especialmente na população jovem.</a:t>
            </a:r>
          </a:p>
          <a:p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BIO-STREAMS</a:t>
            </a:r>
            <a:r>
              <a:rPr lang="pt-PT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surge como uma resposta</a:t>
            </a:r>
            <a:endParaRPr lang="pt-PT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D9C2844-20DD-90FC-4E3A-03E1794A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Possíveis Causas...</a:t>
            </a:r>
          </a:p>
        </p:txBody>
      </p:sp>
    </p:spTree>
    <p:extLst>
      <p:ext uri="{BB962C8B-B14F-4D97-AF65-F5344CB8AC3E}">
        <p14:creationId xmlns:p14="http://schemas.microsoft.com/office/powerpoint/2010/main" val="20631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body" idx="2"/>
          </p:nvPr>
        </p:nvSpPr>
        <p:spPr>
          <a:xfrm>
            <a:off x="628420" y="1278730"/>
            <a:ext cx="10935160" cy="430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1000"/>
              </a:spcBef>
              <a:buClr>
                <a:srgbClr val="595959"/>
              </a:buClr>
              <a:buSzPts val="1000"/>
              <a:tabLst>
                <a:tab pos="457200" algn="l"/>
              </a:tabLst>
            </a:pPr>
            <a:r>
              <a:rPr lang="pt-PT" sz="2800" dirty="0">
                <a:latin typeface="Times New Roman" panose="02020603050405020304" pitchFamily="18" charset="0"/>
              </a:rPr>
              <a:t>Compreender melhor a transição para o excesso de peso e obesidade.</a:t>
            </a:r>
          </a:p>
          <a:p>
            <a:pPr indent="-457200">
              <a:spcBef>
                <a:spcPts val="1000"/>
              </a:spcBef>
              <a:buClr>
                <a:srgbClr val="595959"/>
              </a:buClr>
              <a:buSzPts val="1000"/>
              <a:tabLst>
                <a:tab pos="457200" algn="l"/>
              </a:tabLst>
            </a:pPr>
            <a:r>
              <a:rPr lang="pt-PT" sz="2800" dirty="0">
                <a:latin typeface="Times New Roman" panose="02020603050405020304" pitchFamily="18" charset="0"/>
              </a:rPr>
              <a:t>Adaptar a nutrição e atividade física às necessidades individuais.</a:t>
            </a:r>
          </a:p>
          <a:p>
            <a:pPr indent="-457200">
              <a:spcBef>
                <a:spcPts val="1000"/>
              </a:spcBef>
              <a:buClr>
                <a:srgbClr val="595959"/>
              </a:buClr>
              <a:buSzPts val="1000"/>
              <a:tabLst>
                <a:tab pos="457200" algn="l"/>
              </a:tabLst>
            </a:pPr>
            <a:r>
              <a:rPr lang="pt-PT" sz="2800" dirty="0">
                <a:latin typeface="Times New Roman" panose="02020603050405020304" pitchFamily="18" charset="0"/>
              </a:rPr>
              <a:t>Fortalecer ligações entre investigação, cuidados de saúde e comunidade</a:t>
            </a:r>
          </a:p>
          <a:p>
            <a:pPr lvl="1" indent="-457200">
              <a:spcBef>
                <a:spcPts val="1000"/>
              </a:spcBef>
              <a:buClr>
                <a:srgbClr val="595959"/>
              </a:buClr>
              <a:buSzPts val="1000"/>
              <a:tabLst>
                <a:tab pos="457200" algn="l"/>
              </a:tabLst>
            </a:pPr>
            <a:r>
              <a:rPr lang="pt-PT" sz="2400" dirty="0">
                <a:latin typeface="Times New Roman" panose="02020603050405020304" pitchFamily="18" charset="0"/>
              </a:rPr>
              <a:t>Promover a implementação de políticas eficazes e aumentar a consciencialização dos cidadãos.</a:t>
            </a:r>
          </a:p>
          <a:p>
            <a:pPr marL="342900" indent="-342900">
              <a:spcBef>
                <a:spcPts val="1000"/>
              </a:spcBef>
              <a:buClr>
                <a:srgbClr val="595959"/>
              </a:buClr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pt-PT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pt-P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BIO-STREAMS</a:t>
            </a:r>
          </a:p>
          <a:p>
            <a:pPr marL="76200" indent="0">
              <a:buNone/>
            </a:pPr>
            <a:r>
              <a:rPr lang="pt-P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projeto é financiado pela União Europeia (BIO-STREAMS, 101080718) e pelo Secretariado de Estado Suíço para Educação, Investigação e Inovação (SERI).</a:t>
            </a:r>
          </a:p>
          <a:p>
            <a:pPr marL="268288" lvl="0" indent="-1158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DE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4460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2800"/>
              <a:buFont typeface="Calibri"/>
              <a:buNone/>
            </a:pPr>
            <a:r>
              <a:rPr lang="pt-PT" dirty="0"/>
              <a:t>É preciso...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7DC1E-86F9-4BAC-BBA6-C511ADAF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4685B-3534-3B5A-3FE0-0FF1D0D8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PT" sz="3600" dirty="0"/>
            </a:br>
            <a:r>
              <a:rPr lang="pt-PT" sz="3600" dirty="0"/>
              <a:t>Abordar a obesidade infantil através de uma abordagem integrada que combina investigação científica, inovação tecnológica, implementação clínica e envolvimento comunitário</a:t>
            </a:r>
          </a:p>
        </p:txBody>
      </p:sp>
    </p:spTree>
    <p:extLst>
      <p:ext uri="{BB962C8B-B14F-4D97-AF65-F5344CB8AC3E}">
        <p14:creationId xmlns:p14="http://schemas.microsoft.com/office/powerpoint/2010/main" val="74462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376469" y="1170322"/>
            <a:ext cx="11439062" cy="451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pt-PT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PT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a obesidade infantil e adolescente</a:t>
            </a:r>
            <a:r>
              <a:rPr lang="pt-P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através de intervenções integradas que combinam: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Gestão de dados de saúde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Avaliação de risco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Estratégias de prevenção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P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Promoção da literacia em saúde e envolvimento da comunidade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8656320" cy="102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4460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7AC"/>
              </a:buClr>
              <a:buSzPts val="2800"/>
              <a:buFont typeface="Calibri"/>
              <a:buNone/>
            </a:pPr>
            <a:r>
              <a:rPr lang="pt-PT" dirty="0"/>
              <a:t>Objetivo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E6C21-7C27-D369-3459-4D16691D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Gráfico 2">
            <a:extLst>
              <a:ext uri="{FF2B5EF4-FFF2-40B4-BE49-F238E27FC236}">
                <a16:creationId xmlns:a16="http://schemas.microsoft.com/office/drawing/2014/main" id="{D5A5C105-AAAD-614D-524D-5014A075E8E7}"/>
              </a:ext>
            </a:extLst>
          </p:cNvPr>
          <p:cNvSpPr>
            <a:spLocks noGrp="1"/>
          </p:cNvSpPr>
          <p:nvPr>
            <p:ph type="chart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6FB6086-9C08-38DD-AA4B-E9A5180F4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3320B3-1F3B-B404-C99E-5D399193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81"/>
            <a:ext cx="10250129" cy="6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61542683-B487-E64E-3AA2-61CA938E3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Atuar em </a:t>
            </a: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contextos clínicos e educativos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Envolver 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ativamente os diferentes agentes: estudantes, famílias, professores, profissionais de saúde e comunidades locais.</a:t>
            </a:r>
          </a:p>
          <a:p>
            <a:pPr>
              <a:buNone/>
            </a:pPr>
            <a:endParaRPr lang="pt-P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 isso, realizámos </a:t>
            </a:r>
            <a:r>
              <a:rPr lang="pt-P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workshops de cocriação</a:t>
            </a:r>
            <a:r>
              <a:rPr lang="pt-P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onde os próprios estudantes foram protagonistas na identificação de desafios e na formulação de soluções para estilos de vida mais saudáveis.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D33C8F-8E4B-332B-5423-589DBCAC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Workshop</a:t>
            </a:r>
            <a:br>
              <a:rPr lang="pt-PT" dirty="0"/>
            </a:br>
            <a:r>
              <a:rPr lang="pt-PT" dirty="0"/>
              <a:t>Proposta Metodológica</a:t>
            </a:r>
          </a:p>
        </p:txBody>
      </p:sp>
    </p:spTree>
    <p:extLst>
      <p:ext uri="{BB962C8B-B14F-4D97-AF65-F5344CB8AC3E}">
        <p14:creationId xmlns:p14="http://schemas.microsoft.com/office/powerpoint/2010/main" val="2944416458"/>
      </p:ext>
    </p:extLst>
  </p:cSld>
  <p:clrMapOvr>
    <a:masterClrMapping/>
  </p:clrMapOvr>
</p:sld>
</file>

<file path=ppt/theme/theme1.xml><?xml version="1.0" encoding="utf-8"?>
<a:theme xmlns:a="http://schemas.openxmlformats.org/drawingml/2006/main" name="BIOSTREAMS">
  <a:themeElements>
    <a:clrScheme name="5GBlueprint">
      <a:dk1>
        <a:srgbClr val="06668C"/>
      </a:dk1>
      <a:lt1>
        <a:srgbClr val="FFFFFF"/>
      </a:lt1>
      <a:dk2>
        <a:srgbClr val="E1E1E2"/>
      </a:dk2>
      <a:lt2>
        <a:srgbClr val="FFFFFF"/>
      </a:lt2>
      <a:accent1>
        <a:srgbClr val="06668C"/>
      </a:accent1>
      <a:accent2>
        <a:srgbClr val="0CABDF"/>
      </a:accent2>
      <a:accent3>
        <a:srgbClr val="06668C"/>
      </a:accent3>
      <a:accent4>
        <a:srgbClr val="0CABDF"/>
      </a:accent4>
      <a:accent5>
        <a:srgbClr val="E1E1E2"/>
      </a:accent5>
      <a:accent6>
        <a:srgbClr val="000000"/>
      </a:accent6>
      <a:hlink>
        <a:srgbClr val="06668C"/>
      </a:hlink>
      <a:folHlink>
        <a:srgbClr val="0CAB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1229</Words>
  <Application>Microsoft Macintosh PowerPoint</Application>
  <PresentationFormat>Ecrã Panorâmico</PresentationFormat>
  <Paragraphs>145</Paragraphs>
  <Slides>22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31" baseType="lpstr">
      <vt:lpstr>Arial</vt:lpstr>
      <vt:lpstr>Calibri</vt:lpstr>
      <vt:lpstr>Noto Sans Symbols</vt:lpstr>
      <vt:lpstr>Open Sans ExtraBold</vt:lpstr>
      <vt:lpstr>Open Sans Light</vt:lpstr>
      <vt:lpstr>Symbol</vt:lpstr>
      <vt:lpstr>Times New Roman</vt:lpstr>
      <vt:lpstr>Unbounded Bold</vt:lpstr>
      <vt:lpstr>BIOSTREAMS</vt:lpstr>
      <vt:lpstr>Bio-Streams: Promover a literacia em saúde e combater a obesidade infantil</vt:lpstr>
      <vt:lpstr>390 milhões de crianças e adolescentes entre os 5 e os 19 anos com excesso de peso, e 160 milhões com obesidade (WHO, 2022)</vt:lpstr>
      <vt:lpstr>Dados do Relatório Regional Europeu sobre a Obesidade (2022) da OMS </vt:lpstr>
      <vt:lpstr>Possíveis Causas...</vt:lpstr>
      <vt:lpstr>É preciso...</vt:lpstr>
      <vt:lpstr> Abordar a obesidade infantil através de uma abordagem integrada que combina investigação científica, inovação tecnológica, implementação clínica e envolvimento comunitário</vt:lpstr>
      <vt:lpstr>Objetivo</vt:lpstr>
      <vt:lpstr>Apresentação do PowerPoint</vt:lpstr>
      <vt:lpstr>Workshop Proposta Metodológica</vt:lpstr>
      <vt:lpstr>Experiência em Portugal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Conclusões gerais </vt:lpstr>
      <vt:lpstr>Conclusões </vt:lpstr>
      <vt:lpstr>Conclusões e Implicações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Miguel Alarcon</dc:creator>
  <cp:lastModifiedBy>Sara Silva</cp:lastModifiedBy>
  <cp:revision>13</cp:revision>
  <cp:lastPrinted>2025-04-10T00:07:13Z</cp:lastPrinted>
  <dcterms:created xsi:type="dcterms:W3CDTF">2017-12-20T08:22:32Z</dcterms:created>
  <dcterms:modified xsi:type="dcterms:W3CDTF">2025-04-10T07:42:52Z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0x010100B661E19D23BED9459EE2B839C93F56E6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2023-02-28T16:18:58Z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b5123403-6c2c-4d11-83ca-09e81ed8de17</vt:lpwstr>
  </property>
  <property fmtid="{D5CDD505-2E9C-101B-9397-08002B2CF9AE}" pid="9" name="MSIP_Label_6bd9ddd1-4d20-43f6-abfa-fc3c07406f94_ContentBits">
    <vt:lpwstr>0</vt:lpwstr>
  </property>
</Properties>
</file>