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27" r:id="rId2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iberation Sans" panose="020B0604020202020204" pitchFamily="34" charset="0"/>
      <p:regular r:id="rId11"/>
      <p:bold r:id="rId12"/>
      <p:italic r:id="rId13"/>
      <p:boldItalic r:id="rId14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ro Garvão Pereira" initials="PGP" lastIdx="1" clrIdx="0">
    <p:extLst>
      <p:ext uri="{19B8F6BF-5375-455C-9EA6-DF929625EA0E}">
        <p15:presenceInfo xmlns:p15="http://schemas.microsoft.com/office/powerpoint/2012/main" userId="22969ef945e0b2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161616"/>
    <a:srgbClr val="1473E4"/>
    <a:srgbClr val="270F42"/>
    <a:srgbClr val="001535"/>
    <a:srgbClr val="021248"/>
    <a:srgbClr val="021348"/>
    <a:srgbClr val="000000"/>
    <a:srgbClr val="4B5325"/>
    <a:srgbClr val="031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5069" autoAdjust="0"/>
  </p:normalViewPr>
  <p:slideViewPr>
    <p:cSldViewPr snapToGrid="0">
      <p:cViewPr varScale="1">
        <p:scale>
          <a:sx n="73" d="100"/>
          <a:sy n="73" d="100"/>
        </p:scale>
        <p:origin x="58" y="25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9531"/>
    </p:cViewPr>
  </p:sorterViewPr>
  <p:notesViewPr>
    <p:cSldViewPr snapToGrid="0" showGuides="1">
      <p:cViewPr varScale="1">
        <p:scale>
          <a:sx n="92" d="100"/>
          <a:sy n="92" d="100"/>
        </p:scale>
        <p:origin x="40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commentAuthors" Target="commentAuthors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E99C57E3-7ED8-454E-858F-882472F7F0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C862DBD-50E2-4CF0-86BA-C75F52CD68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2ECE-7102-492E-9ECA-44A6B6B2741E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155836D-F185-4909-A562-CB568984A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7A397E-AEDE-4078-863C-29CFFFEA0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8881-2E4B-46D9-A6D8-A2DD755A72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2984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46A4-D52E-48ED-BBB1-63647DEA002A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C9C72-E8ED-46EA-B938-AE760A07C7B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671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C9C72-E8ED-46EA-B938-AE760A07C7B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285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ória -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o Texto 19">
            <a:extLst>
              <a:ext uri="{FF2B5EF4-FFF2-40B4-BE49-F238E27FC236}">
                <a16:creationId xmlns:a16="http://schemas.microsoft.com/office/drawing/2014/main" id="{98A057E6-53EE-4F99-AB37-B8E5F8D762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235" y="4730644"/>
            <a:ext cx="10853530" cy="1006429"/>
          </a:xfrm>
          <a:noFill/>
        </p:spPr>
        <p:txBody>
          <a:bodyPr wrap="square" rtlCol="0" anchor="b">
            <a:spAutoFit/>
          </a:bodyPr>
          <a:lstStyle>
            <a:lvl1pPr marL="0" indent="0" algn="ctr">
              <a:buNone/>
              <a:defRPr lang="pt-PT" sz="6600" cap="none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Klavika M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228600" indent="0">
              <a:buNone/>
              <a:defRPr lang="pt-PT" sz="1800" smtClean="0"/>
            </a:lvl2pPr>
            <a:lvl3pPr marL="685800" indent="0">
              <a:buNone/>
              <a:defRPr lang="pt-PT" sz="1800" smtClean="0"/>
            </a:lvl3pPr>
            <a:lvl4pPr marL="1143000" indent="0">
              <a:buNone/>
              <a:defRPr lang="pt-PT" smtClean="0"/>
            </a:lvl4pPr>
            <a:lvl5pPr marL="1600200" indent="0">
              <a:buNone/>
              <a:defRPr lang="pt-PT"/>
            </a:lvl5pPr>
          </a:lstStyle>
          <a:p>
            <a:pPr marL="0" lvl="0" algn="ctr"/>
            <a:r>
              <a:rPr lang="pt-PT" dirty="0"/>
              <a:t>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1C61E71-E99D-4817-B5B1-DE4EDCF5D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4" y="553575"/>
            <a:ext cx="1821623" cy="7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ória -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9D558E8A-1857-4945-8A4A-FFB3C0401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819" y="454320"/>
            <a:ext cx="570810" cy="57081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8343085-E6DF-465D-B716-859B00F60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70" y="6361373"/>
            <a:ext cx="1286329" cy="464610"/>
          </a:xfrm>
          <a:prstGeom prst="rect">
            <a:avLst/>
          </a:prstGeom>
        </p:spPr>
      </p:pic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32B1B8CB-A80D-4AE6-84FD-0ADA1DC5D8F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6000" y="6334241"/>
            <a:ext cx="10980000" cy="14003"/>
          </a:xfrm>
          <a:prstGeom prst="line">
            <a:avLst/>
          </a:prstGeom>
          <a:ln w="28575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Posição do Texto 7">
            <a:extLst>
              <a:ext uri="{FF2B5EF4-FFF2-40B4-BE49-F238E27FC236}">
                <a16:creationId xmlns:a16="http://schemas.microsoft.com/office/drawing/2014/main" id="{E2653396-B00C-4685-92AC-9D7F278B0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000" y="1949977"/>
            <a:ext cx="10980000" cy="2092881"/>
          </a:xfrm>
          <a:noFill/>
        </p:spPr>
        <p:txBody>
          <a:bodyPr wrap="square" rtlCol="0">
            <a:spAutoFit/>
          </a:bodyPr>
          <a:lstStyle>
            <a:lvl1pPr>
              <a:defRPr lang="pt-PT" sz="2400" cap="none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Klavika Lt" panose="02000000000000000000" pitchFamily="50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spcBef>
                <a:spcPts val="1200"/>
              </a:spcBef>
              <a:defRPr lang="pt-PT" sz="1800" smtClean="0">
                <a:latin typeface="Klavika Lt" panose="02000000000000000000" pitchFamily="50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>
              <a:spcBef>
                <a:spcPts val="1200"/>
              </a:spcBef>
              <a:defRPr lang="pt-PT" sz="1800" smtClean="0">
                <a:latin typeface="Klavika Lt" panose="02000000000000000000" pitchFamily="50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>
              <a:spcBef>
                <a:spcPts val="1200"/>
              </a:spcBef>
              <a:defRPr lang="pt-PT" sz="1800" smtClean="0">
                <a:latin typeface="Klavika Lt" panose="02000000000000000000" pitchFamily="50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>
              <a:spcBef>
                <a:spcPts val="1200"/>
              </a:spcBef>
              <a:defRPr lang="pt-PT" sz="1800">
                <a:latin typeface="Klavika Lt" panose="02000000000000000000" pitchFamily="50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marL="266700" lvl="0" indent="-266700"/>
            <a:r>
              <a:rPr lang="pt-PT" dirty="0"/>
              <a:t>Preside o Conselho de Gestão</a:t>
            </a:r>
          </a:p>
          <a:p>
            <a:pPr marL="457200" lvl="1"/>
            <a:r>
              <a:rPr lang="pt-PT" dirty="0"/>
              <a:t>Segundo nível</a:t>
            </a:r>
          </a:p>
          <a:p>
            <a:pPr marL="914400" lvl="2"/>
            <a:r>
              <a:rPr lang="pt-PT" dirty="0"/>
              <a:t>Terceiro nível</a:t>
            </a:r>
          </a:p>
          <a:p>
            <a:pPr marL="1371600" lvl="3"/>
            <a:r>
              <a:rPr lang="pt-PT" dirty="0"/>
              <a:t>Quarto nível</a:t>
            </a:r>
          </a:p>
          <a:p>
            <a:pPr marL="1828800" lvl="4"/>
            <a:r>
              <a:rPr lang="pt-PT" dirty="0"/>
              <a:t>Quinto nível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2E6887E-2D73-4A93-8089-A4452AD2F7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143" y="523759"/>
            <a:ext cx="1340068" cy="578228"/>
          </a:xfrm>
          <a:prstGeom prst="rect">
            <a:avLst/>
          </a:prstGeom>
        </p:spPr>
      </p:pic>
      <p:sp>
        <p:nvSpPr>
          <p:cNvPr id="20" name="Marcador de Posição do Texto 4">
            <a:extLst>
              <a:ext uri="{FF2B5EF4-FFF2-40B4-BE49-F238E27FC236}">
                <a16:creationId xmlns:a16="http://schemas.microsoft.com/office/drawing/2014/main" id="{7D174642-DBE4-49EC-8BCC-5822C7F6B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111" y="1309953"/>
            <a:ext cx="6007099" cy="590931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pt-PT" sz="3600" cap="none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Klavika M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>
              <a:defRPr lang="pt-PT" sz="1800" smtClean="0"/>
            </a:lvl2pPr>
            <a:lvl3pPr>
              <a:defRPr lang="pt-PT" sz="1800" smtClean="0"/>
            </a:lvl3pPr>
            <a:lvl4pPr>
              <a:defRPr lang="pt-PT" smtClean="0"/>
            </a:lvl4pPr>
            <a:lvl5pPr>
              <a:defRPr lang="pt-PT"/>
            </a:lvl5pPr>
          </a:lstStyle>
          <a:p>
            <a:pPr marL="0" lvl="0"/>
            <a:r>
              <a:rPr lang="pt-PT" dirty="0"/>
              <a:t>Presidente</a:t>
            </a:r>
          </a:p>
        </p:txBody>
      </p:sp>
      <p:sp>
        <p:nvSpPr>
          <p:cNvPr id="22" name="Marcador de Posição do Texto 4">
            <a:extLst>
              <a:ext uri="{FF2B5EF4-FFF2-40B4-BE49-F238E27FC236}">
                <a16:creationId xmlns:a16="http://schemas.microsoft.com/office/drawing/2014/main" id="{22FA850D-2B27-4479-88B1-0C81B46EE3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484" y="6436712"/>
            <a:ext cx="10996516" cy="3139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pt-PT" sz="1600" cap="none" baseline="0" smtClean="0">
                <a:solidFill>
                  <a:schemeClr val="bg1">
                    <a:lumMod val="75000"/>
                  </a:schemeClr>
                </a:solidFill>
                <a:latin typeface="Klavika Lt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>
              <a:defRPr lang="pt-PT" sz="1800" smtClean="0"/>
            </a:lvl2pPr>
            <a:lvl3pPr>
              <a:defRPr lang="pt-PT" sz="1800" smtClean="0"/>
            </a:lvl3pPr>
            <a:lvl4pPr>
              <a:defRPr lang="pt-PT" smtClean="0"/>
            </a:lvl4pPr>
            <a:lvl5pPr>
              <a:defRPr lang="pt-PT"/>
            </a:lvl5pPr>
          </a:lstStyle>
          <a:p>
            <a:pPr marL="0" lvl="0"/>
            <a:r>
              <a:rPr lang="pt-PT" dirty="0"/>
              <a:t>Tópico | Tópico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EA19D0D-7C87-4E2B-B879-B567C2C9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99" y="459174"/>
            <a:ext cx="9011241" cy="59093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9DE0"/>
                </a:solidFill>
                <a:latin typeface="Klavika Rg" panose="02000000000000000000" pitchFamily="50" charset="0"/>
              </a:defRPr>
            </a:lvl1pPr>
          </a:lstStyle>
          <a:p>
            <a:r>
              <a:rPr lang="pt-PT" dirty="0"/>
              <a:t>Comunicação</a:t>
            </a:r>
            <a:br>
              <a:rPr lang="pt-PT" dirty="0"/>
            </a:br>
            <a:r>
              <a:rPr lang="pt-PT" dirty="0"/>
              <a:t>Programa de Formação de Delegados</a:t>
            </a:r>
          </a:p>
        </p:txBody>
      </p:sp>
    </p:spTree>
    <p:extLst>
      <p:ext uri="{BB962C8B-B14F-4D97-AF65-F5344CB8AC3E}">
        <p14:creationId xmlns:p14="http://schemas.microsoft.com/office/powerpoint/2010/main" val="3306102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15FE102A-02EA-4D0A-8455-4F2083D14D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0163" y="1573718"/>
            <a:ext cx="4851674" cy="2496837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3857C480-EA2E-4AAF-BD83-FC9FF885606D}"/>
              </a:ext>
            </a:extLst>
          </p:cNvPr>
          <p:cNvSpPr txBox="1"/>
          <p:nvPr userDrawn="1"/>
        </p:nvSpPr>
        <p:spPr>
          <a:xfrm>
            <a:off x="3467195" y="4492150"/>
            <a:ext cx="525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>
                <a:solidFill>
                  <a:schemeClr val="bg1"/>
                </a:solidFill>
                <a:latin typeface="Klavika Rg" panose="02000506090000020004" pitchFamily="50" charset="0"/>
              </a:rPr>
              <a:t>A School for the World</a:t>
            </a:r>
          </a:p>
        </p:txBody>
      </p:sp>
    </p:spTree>
    <p:extLst>
      <p:ext uri="{BB962C8B-B14F-4D97-AF65-F5344CB8AC3E}">
        <p14:creationId xmlns:p14="http://schemas.microsoft.com/office/powerpoint/2010/main" val="326137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3C40862-5D67-4077-9F31-49048145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66EE612-0E36-4971-A277-3924BF787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C23894-DDE4-436B-B644-555767AC2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E031-4975-475D-B1AB-162AD754BA00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A222946-0D7A-4A19-B9EA-9EAACEE7E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2AF8DA-F27B-4AD4-9064-5386EFF63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84276-D1BF-4D9C-842E-2F45BC8BA3D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78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>
            <a:extLst>
              <a:ext uri="{FF2B5EF4-FFF2-40B4-BE49-F238E27FC236}">
                <a16:creationId xmlns:a16="http://schemas.microsoft.com/office/drawing/2014/main" id="{CB93EF58-3B64-448D-821B-970A0862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18" y="112904"/>
            <a:ext cx="11571890" cy="124325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031348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 QUEREM OS MEDIA?</a:t>
            </a:r>
            <a:br>
              <a:rPr lang="pt-PT" sz="2200" b="1" dirty="0">
                <a:solidFill>
                  <a:srgbClr val="031348"/>
                </a:solidFill>
                <a:latin typeface="Klavika Md" panose="02000000000000000000"/>
              </a:rPr>
            </a:br>
            <a:r>
              <a:rPr lang="pt-PT" sz="2000" b="1" dirty="0">
                <a:solidFill>
                  <a:srgbClr val="031348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RELAÇÕES ENTRE JORNALISTAS E UM GABINETE DE COMUNICAÇÃO</a:t>
            </a:r>
            <a:br>
              <a:rPr lang="pt-PT" sz="2200" dirty="0">
                <a:latin typeface="Klavika Md" panose="02000000000000000000"/>
              </a:rPr>
            </a:br>
            <a:r>
              <a:rPr lang="pt-PT" sz="2200" dirty="0">
                <a:latin typeface="Klavika Md" panose="02000000000000000000"/>
              </a:rPr>
              <a:t> </a:t>
            </a:r>
            <a:endParaRPr lang="pt-PT" sz="2200" dirty="0">
              <a:solidFill>
                <a:srgbClr val="009DE0"/>
              </a:solidFill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4CDBEB2F-1B5C-4593-BD1C-7ACC9822B6BB}"/>
              </a:ext>
            </a:extLst>
          </p:cNvPr>
          <p:cNvSpPr txBox="1">
            <a:spLocks/>
          </p:cNvSpPr>
          <p:nvPr/>
        </p:nvSpPr>
        <p:spPr>
          <a:xfrm>
            <a:off x="630618" y="800342"/>
            <a:ext cx="8861728" cy="735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009DE0"/>
                </a:solidFill>
                <a:latin typeface="Klavika Rg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pt-PT" sz="1200" b="1" i="1" dirty="0">
                <a:solidFill>
                  <a:srgbClr val="00000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Sílvio Mendes, Joana Lobo Antunes (Instituto Superior Técnico, ULisboa) | </a:t>
            </a:r>
            <a:r>
              <a:rPr lang="pt-PT" sz="1200" b="1" i="1" dirty="0">
                <a:solidFill>
                  <a:srgbClr val="3E3E3E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Congresso </a:t>
            </a:r>
            <a:r>
              <a:rPr lang="pt-PT" sz="1200" b="1" i="1" dirty="0" err="1">
                <a:solidFill>
                  <a:srgbClr val="3E3E3E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SciCom.Pt</a:t>
            </a:r>
            <a:r>
              <a:rPr lang="pt-PT" sz="1200" b="1" i="1" dirty="0">
                <a:solidFill>
                  <a:srgbClr val="3E3E3E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2024 | Braga</a:t>
            </a:r>
            <a:endParaRPr lang="pt-PT" sz="1100" b="1" i="1" dirty="0">
              <a:solidFill>
                <a:srgbClr val="3E3E3E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2F1DA3-26E3-450D-B401-FC0333107A26}"/>
              </a:ext>
            </a:extLst>
          </p:cNvPr>
          <p:cNvCxnSpPr>
            <a:cxnSpLocks/>
          </p:cNvCxnSpPr>
          <p:nvPr/>
        </p:nvCxnSpPr>
        <p:spPr>
          <a:xfrm>
            <a:off x="630618" y="1399988"/>
            <a:ext cx="10997179" cy="0"/>
          </a:xfrm>
          <a:prstGeom prst="line">
            <a:avLst/>
          </a:prstGeom>
          <a:ln w="15875">
            <a:solidFill>
              <a:srgbClr val="021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CFAD8D-D2D2-49D1-AA6E-47A30F8E3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8" y="1579455"/>
            <a:ext cx="5255511" cy="4760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8C13EB-D748-4612-9478-CA8F66061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67" y="1579455"/>
            <a:ext cx="5634430" cy="47608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08146E-3A7C-4E16-9D52-CC78FB71CAD5}"/>
              </a:ext>
            </a:extLst>
          </p:cNvPr>
          <p:cNvSpPr/>
          <p:nvPr/>
        </p:nvSpPr>
        <p:spPr>
          <a:xfrm>
            <a:off x="5759669" y="4918841"/>
            <a:ext cx="788276" cy="1681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01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solidFill>
              <a:schemeClr val="tx1">
                <a:lumMod val="85000"/>
                <a:lumOff val="15000"/>
              </a:schemeClr>
            </a:solidFill>
            <a:latin typeface="Klavika Rg" panose="020000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26457</TotalTime>
  <Words>38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Klavika Md</vt:lpstr>
      <vt:lpstr>Calibri Light</vt:lpstr>
      <vt:lpstr>Calibri</vt:lpstr>
      <vt:lpstr>Liberation Sans</vt:lpstr>
      <vt:lpstr>Klavika Lt</vt:lpstr>
      <vt:lpstr>Arial</vt:lpstr>
      <vt:lpstr>Klavika Rg</vt:lpstr>
      <vt:lpstr>Tema do Office</vt:lpstr>
      <vt:lpstr>O QUEREM OS MEDIA? RELAÇÕES ENTRE JORNALISTAS E UM GABINETE DE COMUNICAÇÃO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 Almeida</dc:creator>
  <cp:lastModifiedBy>Sílvio Fernando Leal Mendes</cp:lastModifiedBy>
  <cp:revision>700</cp:revision>
  <dcterms:created xsi:type="dcterms:W3CDTF">2019-06-23T12:16:13Z</dcterms:created>
  <dcterms:modified xsi:type="dcterms:W3CDTF">2024-05-07T22:04:15Z</dcterms:modified>
</cp:coreProperties>
</file>