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64" r:id="rId7"/>
    <p:sldId id="261" r:id="rId8"/>
    <p:sldId id="280" r:id="rId9"/>
    <p:sldId id="263" r:id="rId10"/>
    <p:sldId id="281" r:id="rId11"/>
    <p:sldId id="265" r:id="rId12"/>
    <p:sldId id="275" r:id="rId13"/>
    <p:sldId id="276" r:id="rId14"/>
    <p:sldId id="279" r:id="rId15"/>
  </p:sldIdLst>
  <p:sldSz cx="18288000" cy="10287000"/>
  <p:notesSz cx="6858000" cy="9144000"/>
  <p:embeddedFontLst>
    <p:embeddedFont>
      <p:font typeface="Effra 1" panose="020B0604020202020204" charset="0"/>
      <p:regular r:id="rId17"/>
      <p:bold r:id="rId18"/>
      <p:italic r:id="rId19"/>
      <p:boldItalic r:id="rId20"/>
    </p:embeddedFont>
    <p:embeddedFont>
      <p:font typeface="Effra 2" panose="020B060402020202020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fia Maciel" userId="eeafe1a7-a553-40be-a5ba-ff52ef7dab95" providerId="ADAL" clId="{9A91C6C6-07A8-4BE1-9887-7C63B9863E37}"/>
    <pc:docChg chg="modSld">
      <pc:chgData name="Sofia Maciel" userId="eeafe1a7-a553-40be-a5ba-ff52ef7dab95" providerId="ADAL" clId="{9A91C6C6-07A8-4BE1-9887-7C63B9863E37}" dt="2024-05-08T21:50:38.823" v="0" actId="20577"/>
      <pc:docMkLst>
        <pc:docMk/>
      </pc:docMkLst>
      <pc:sldChg chg="modSp mod">
        <pc:chgData name="Sofia Maciel" userId="eeafe1a7-a553-40be-a5ba-ff52ef7dab95" providerId="ADAL" clId="{9A91C6C6-07A8-4BE1-9887-7C63B9863E37}" dt="2024-05-08T21:50:38.823" v="0" actId="20577"/>
        <pc:sldMkLst>
          <pc:docMk/>
          <pc:sldMk cId="0" sldId="265"/>
        </pc:sldMkLst>
        <pc:spChg chg="mod">
          <ac:chgData name="Sofia Maciel" userId="eeafe1a7-a553-40be-a5ba-ff52ef7dab95" providerId="ADAL" clId="{9A91C6C6-07A8-4BE1-9887-7C63B9863E37}" dt="2024-05-08T21:50:38.823" v="0" actId="20577"/>
          <ac:spMkLst>
            <pc:docMk/>
            <pc:sldMk cId="0" sldId="265"/>
            <ac:spMk id="13" creationId="{09C23D95-A004-11E4-31D5-A78BE4164F8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9E3AE-0061-401C-B678-8ED77B4EDCF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E8DE1-60A9-46EC-9EB8-698F4DAA1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4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E8DE1-60A9-46EC-9EB8-698F4DAA1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26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E8DE1-60A9-46EC-9EB8-698F4DAA1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9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image" Target="../media/image7.sv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hyperlink" Target="https://www.instagram.com/explore/tags/inesctec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2105" t="29548" r="14675" b="4193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6649266" y="4305300"/>
            <a:ext cx="10284152" cy="0"/>
          </a:xfrm>
          <a:prstGeom prst="line">
            <a:avLst/>
          </a:prstGeom>
          <a:ln w="180975" cap="flat">
            <a:solidFill>
              <a:srgbClr val="59CBE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392950" y="462441"/>
            <a:ext cx="3866350" cy="113251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14331" y="2374482"/>
            <a:ext cx="4094454" cy="553803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649266" y="4776787"/>
            <a:ext cx="10898252" cy="2702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5"/>
              </a:lnSpc>
            </a:pPr>
            <a:r>
              <a:rPr lang="en-US" sz="7500" dirty="0">
                <a:solidFill>
                  <a:srgbClr val="FFFFFF"/>
                </a:solidFill>
                <a:latin typeface="Effra 1"/>
              </a:rPr>
              <a:t>SCIENCE BITS</a:t>
            </a:r>
          </a:p>
          <a:p>
            <a:pPr>
              <a:lnSpc>
                <a:spcPts val="7275"/>
              </a:lnSpc>
            </a:pPr>
            <a:r>
              <a:rPr lang="en-US" sz="4000" dirty="0">
                <a:solidFill>
                  <a:srgbClr val="FFFFFF"/>
                </a:solidFill>
                <a:latin typeface="Effra 1"/>
              </a:rPr>
              <a:t>Um Podcast </a:t>
            </a:r>
            <a:r>
              <a:rPr lang="en-US" sz="4000" dirty="0" err="1">
                <a:solidFill>
                  <a:srgbClr val="FFFFFF"/>
                </a:solidFill>
                <a:latin typeface="Effra 1"/>
              </a:rPr>
              <a:t>sobre</a:t>
            </a:r>
            <a:r>
              <a:rPr lang="en-US" sz="4000" dirty="0">
                <a:solidFill>
                  <a:srgbClr val="FFFFFF"/>
                </a:solidFill>
                <a:latin typeface="Effra 1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Effra 1"/>
              </a:rPr>
              <a:t>ciência</a:t>
            </a:r>
            <a:r>
              <a:rPr lang="en-US" sz="4000" dirty="0">
                <a:solidFill>
                  <a:srgbClr val="FFFFFF"/>
                </a:solidFill>
                <a:latin typeface="Effra 1"/>
              </a:rPr>
              <a:t> e </a:t>
            </a:r>
            <a:r>
              <a:rPr lang="en-US" sz="4000" dirty="0" err="1">
                <a:solidFill>
                  <a:srgbClr val="FFFFFF"/>
                </a:solidFill>
                <a:latin typeface="Effra 1"/>
              </a:rPr>
              <a:t>tecnologia</a:t>
            </a:r>
            <a:endParaRPr lang="en-US" sz="4000" dirty="0">
              <a:solidFill>
                <a:srgbClr val="FFFFFF"/>
              </a:solidFill>
              <a:latin typeface="Effra 1"/>
            </a:endParaRPr>
          </a:p>
          <a:p>
            <a:pPr>
              <a:lnSpc>
                <a:spcPts val="7275"/>
              </a:lnSpc>
            </a:pPr>
            <a:r>
              <a:rPr lang="en-US" sz="4000" dirty="0" err="1">
                <a:solidFill>
                  <a:srgbClr val="FFFFFF"/>
                </a:solidFill>
                <a:latin typeface="Effra 1"/>
              </a:rPr>
              <a:t>SciComPt</a:t>
            </a:r>
            <a:r>
              <a:rPr lang="en-US" sz="4000" dirty="0">
                <a:solidFill>
                  <a:srgbClr val="FFFFFF"/>
                </a:solidFill>
                <a:latin typeface="Effra 1"/>
              </a:rPr>
              <a:t> 2024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20178" y="2511685"/>
            <a:ext cx="4631592" cy="355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39"/>
              </a:lnSpc>
            </a:pPr>
            <a:endParaRPr lang="en-US" sz="1999" dirty="0">
              <a:solidFill>
                <a:srgbClr val="FFFFFF"/>
              </a:solidFill>
              <a:latin typeface="Effra 1"/>
            </a:endParaRPr>
          </a:p>
          <a:p>
            <a:pPr>
              <a:lnSpc>
                <a:spcPts val="1339"/>
              </a:lnSpc>
            </a:pPr>
            <a:endParaRPr lang="en-US" sz="1999" dirty="0">
              <a:solidFill>
                <a:srgbClr val="FFFFFF"/>
              </a:solidFill>
              <a:latin typeface="Effra 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</a:blip>
          <a:srcRect l="23936" t="36036" r="23936" b="3603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3196977"/>
            <a:ext cx="4669339" cy="5950656"/>
          </a:xfrm>
          <a:prstGeom prst="rect">
            <a:avLst/>
          </a:prstGeom>
          <a:ln>
            <a:solidFill>
              <a:srgbClr val="0092BC"/>
            </a:solidFill>
          </a:ln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96470" y="4535147"/>
            <a:ext cx="5697048" cy="5032202"/>
          </a:xfrm>
          <a:prstGeom prst="rect">
            <a:avLst/>
          </a:prstGeom>
          <a:solidFill>
            <a:srgbClr val="0092BC"/>
          </a:solidFill>
          <a:ln>
            <a:solidFill>
              <a:srgbClr val="0092BC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B127AE-D31A-B232-0624-9D4CAD091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0961" y="1137962"/>
            <a:ext cx="8182218" cy="5353112"/>
          </a:xfrm>
          <a:prstGeom prst="rect">
            <a:avLst/>
          </a:prstGeom>
          <a:ln>
            <a:solidFill>
              <a:srgbClr val="0092BC"/>
            </a:solidFill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944211" y="398997"/>
            <a:ext cx="3595678" cy="4924515"/>
          </a:xfrm>
          <a:prstGeom prst="rect">
            <a:avLst/>
          </a:prstGeom>
          <a:ln>
            <a:solidFill>
              <a:srgbClr val="0092BC"/>
            </a:solidFill>
          </a:ln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196758" y="5198062"/>
            <a:ext cx="5154956" cy="4562136"/>
          </a:xfrm>
          <a:prstGeom prst="rect">
            <a:avLst/>
          </a:prstGeom>
          <a:solidFill>
            <a:srgbClr val="0092BC"/>
          </a:solidFill>
          <a:ln>
            <a:solidFill>
              <a:srgbClr val="0092BC"/>
            </a:solidFill>
          </a:ln>
        </p:spPr>
      </p:pic>
      <p:sp>
        <p:nvSpPr>
          <p:cNvPr id="9" name="TextBox 9"/>
          <p:cNvSpPr txBox="1"/>
          <p:nvPr/>
        </p:nvSpPr>
        <p:spPr>
          <a:xfrm>
            <a:off x="1028700" y="933450"/>
            <a:ext cx="6245937" cy="1484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en-US" sz="4300" dirty="0">
                <a:solidFill>
                  <a:srgbClr val="0092BC"/>
                </a:solidFill>
                <a:latin typeface="Effra 1"/>
              </a:rPr>
              <a:t>ATÉ ONDE CHEGA O SCIENCE BITS?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931757" y="224672"/>
            <a:ext cx="2082824" cy="6100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E5602C-3D1A-852F-EF92-71E065D8E4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72798" y="1972728"/>
            <a:ext cx="4229100" cy="7915275"/>
          </a:xfrm>
          <a:prstGeom prst="rect">
            <a:avLst/>
          </a:prstGeom>
          <a:ln>
            <a:solidFill>
              <a:srgbClr val="0092BC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7" b="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3000"/>
          </a:blip>
          <a:srcRect l="23936" t="36036" r="23936" b="3603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057275"/>
            <a:ext cx="10096500" cy="2205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25"/>
              </a:lnSpc>
            </a:pPr>
            <a:r>
              <a:rPr lang="pt-PT" sz="7500" dirty="0">
                <a:solidFill>
                  <a:srgbClr val="0092BC"/>
                </a:solidFill>
                <a:latin typeface="Effra 1"/>
              </a:rPr>
              <a:t>Por acaso, já ouviram o Science Bits?</a:t>
            </a:r>
            <a:r>
              <a:rPr lang="en-US" sz="7500" dirty="0">
                <a:solidFill>
                  <a:srgbClr val="0092BC"/>
                </a:solidFill>
                <a:latin typeface="Effra 1"/>
              </a:rPr>
              <a:t>  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8605078"/>
            <a:ext cx="771714" cy="7717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016117" y="8605078"/>
            <a:ext cx="771714" cy="7717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6906" y="8605078"/>
            <a:ext cx="771714" cy="7717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997695" y="8605078"/>
            <a:ext cx="751982" cy="7519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968752" y="8605078"/>
            <a:ext cx="751982" cy="75198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6958079"/>
            <a:ext cx="9292621" cy="1526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Effra 2"/>
              </a:rPr>
              <a:t>@inesctec</a:t>
            </a:r>
          </a:p>
          <a:p>
            <a:pPr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Effra 2"/>
                <a:hlinkClick r:id="rId14" tooltip="https://www.instagram.com/explore/tags/inesctec/"/>
              </a:rPr>
              <a:t>#INESCTEC</a:t>
            </a:r>
          </a:p>
          <a:p>
            <a:pPr algn="l"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Effra 2"/>
              </a:rPr>
              <a:t>#ScienceBits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5931757" y="224672"/>
            <a:ext cx="2082824" cy="6100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F6A87B4-CBE6-5A9B-21B8-FCB9DA4F132D}"/>
              </a:ext>
            </a:extLst>
          </p:cNvPr>
          <p:cNvGrpSpPr/>
          <p:nvPr/>
        </p:nvGrpSpPr>
        <p:grpSpPr>
          <a:xfrm>
            <a:off x="8458200" y="4823041"/>
            <a:ext cx="8137192" cy="3041846"/>
            <a:chOff x="9906000" y="5295900"/>
            <a:chExt cx="5927392" cy="2215778"/>
          </a:xfrm>
        </p:grpSpPr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BEF0C782-5030-AAD5-4AEA-1C7186DE5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9906000" y="5295900"/>
              <a:ext cx="3031792" cy="2215778"/>
            </a:xfrm>
            <a:prstGeom prst="rect">
              <a:avLst/>
            </a:prstGeom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DC7062ED-244A-379C-3511-1A50B91EE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12801600" y="5295900"/>
              <a:ext cx="3031792" cy="2215778"/>
            </a:xfrm>
            <a:prstGeom prst="rect">
              <a:avLst/>
            </a:prstGeom>
          </p:spPr>
        </p:pic>
      </p:grpSp>
      <p:pic>
        <p:nvPicPr>
          <p:cNvPr id="16" name="SciCom24_trailer_v2_mixdown">
            <a:hlinkClick r:id="" action="ppaction://media"/>
            <a:extLst>
              <a:ext uri="{FF2B5EF4-FFF2-40B4-BE49-F238E27FC236}">
                <a16:creationId xmlns:a16="http://schemas.microsoft.com/office/drawing/2014/main" id="{94DEAC7B-C7BB-8437-B630-BF3D0575D6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7079" y="6958079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5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9105" t="27052" b="349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746297" y="2863869"/>
            <a:ext cx="9528451" cy="455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90"/>
              </a:lnSpc>
            </a:pPr>
            <a:r>
              <a:rPr lang="pt-PT" sz="7309" dirty="0">
                <a:solidFill>
                  <a:srgbClr val="FFFFFF"/>
                </a:solidFill>
                <a:latin typeface="Effra 1"/>
              </a:rPr>
              <a:t>levar a ciência, a tecnologia e a inovação para lá das portas dos laboratórios</a:t>
            </a:r>
            <a:endParaRPr lang="en-US" sz="7309" dirty="0">
              <a:solidFill>
                <a:srgbClr val="FFFFFF"/>
              </a:solidFill>
              <a:latin typeface="Effra 1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8637714" y="2361500"/>
            <a:ext cx="9772122" cy="0"/>
          </a:xfrm>
          <a:prstGeom prst="line">
            <a:avLst/>
          </a:prstGeom>
          <a:ln w="1333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8637714" y="7708095"/>
            <a:ext cx="9772122" cy="0"/>
          </a:xfrm>
          <a:prstGeom prst="line">
            <a:avLst/>
          </a:prstGeom>
          <a:ln w="1333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31757" y="215048"/>
            <a:ext cx="2082824" cy="6100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</a:blip>
          <a:srcRect l="23936" t="36036" r="23936" b="3603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40932" y="5815895"/>
            <a:ext cx="16185068" cy="3642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26101" lvl="1" indent="-313050">
              <a:lnSpc>
                <a:spcPts val="4059"/>
              </a:lnSpc>
              <a:buFont typeface="Arial"/>
              <a:buChar char="•"/>
            </a:pPr>
            <a:r>
              <a:rPr lang="en-US" sz="2899" dirty="0">
                <a:solidFill>
                  <a:srgbClr val="000000"/>
                </a:solidFill>
                <a:latin typeface="Effra 2"/>
              </a:rPr>
              <a:t>É </a:t>
            </a:r>
            <a:r>
              <a:rPr lang="en-US" sz="2899" dirty="0" err="1">
                <a:solidFill>
                  <a:srgbClr val="000000"/>
                </a:solidFill>
                <a:latin typeface="Effra 2"/>
              </a:rPr>
              <a:t>produzido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Effra 2"/>
              </a:rPr>
              <a:t>pelo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 INESC TEC e </a:t>
            </a:r>
            <a:r>
              <a:rPr lang="en-US" sz="2899" dirty="0" err="1">
                <a:solidFill>
                  <a:srgbClr val="000000"/>
                </a:solidFill>
                <a:latin typeface="Effra 2"/>
              </a:rPr>
              <a:t>Engenharia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Effra 2"/>
              </a:rPr>
              <a:t>Rádio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Effra 2"/>
              </a:rPr>
              <a:t>desde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 2020</a:t>
            </a:r>
          </a:p>
          <a:p>
            <a:pPr marL="626101" lvl="1" indent="-313050">
              <a:lnSpc>
                <a:spcPts val="4059"/>
              </a:lnSpc>
              <a:buFont typeface="Arial"/>
              <a:buChar char="•"/>
            </a:pPr>
            <a:r>
              <a:rPr lang="en-US" sz="2899" dirty="0" err="1">
                <a:solidFill>
                  <a:srgbClr val="000000"/>
                </a:solidFill>
                <a:latin typeface="Effra 2"/>
              </a:rPr>
              <a:t>Promove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 conversas </a:t>
            </a:r>
            <a:r>
              <a:rPr lang="en-US" sz="2899" dirty="0" err="1">
                <a:solidFill>
                  <a:srgbClr val="000000"/>
                </a:solidFill>
                <a:latin typeface="Effra 2"/>
              </a:rPr>
              <a:t>sobre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Effra 2"/>
              </a:rPr>
              <a:t>ciência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 e </a:t>
            </a:r>
            <a:r>
              <a:rPr lang="en-US" sz="2899" dirty="0" err="1">
                <a:solidFill>
                  <a:srgbClr val="000000"/>
                </a:solidFill>
                <a:latin typeface="Effra 2"/>
              </a:rPr>
              <a:t>tecnologia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 com a </a:t>
            </a:r>
            <a:r>
              <a:rPr lang="en-US" sz="2899" dirty="0" err="1">
                <a:solidFill>
                  <a:srgbClr val="000000"/>
                </a:solidFill>
                <a:latin typeface="Effra 2"/>
              </a:rPr>
              <a:t>participação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 de </a:t>
            </a:r>
            <a:r>
              <a:rPr lang="en-US" sz="2899" dirty="0" err="1">
                <a:solidFill>
                  <a:srgbClr val="000000"/>
                </a:solidFill>
                <a:latin typeface="Effra 2"/>
              </a:rPr>
              <a:t>investigadores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 do INESC TEC</a:t>
            </a:r>
          </a:p>
          <a:p>
            <a:pPr marL="626101" lvl="1" indent="-313050">
              <a:lnSpc>
                <a:spcPts val="4059"/>
              </a:lnSpc>
              <a:buFont typeface="Arial"/>
              <a:buChar char="•"/>
            </a:pPr>
            <a:r>
              <a:rPr lang="en-US" sz="2899" dirty="0">
                <a:solidFill>
                  <a:srgbClr val="000000"/>
                </a:solidFill>
                <a:latin typeface="Effra 2"/>
              </a:rPr>
              <a:t>Visa </a:t>
            </a:r>
            <a:r>
              <a:rPr lang="en-US" sz="2899" dirty="0" err="1">
                <a:solidFill>
                  <a:srgbClr val="000000"/>
                </a:solidFill>
                <a:latin typeface="Effra 2"/>
              </a:rPr>
              <a:t>desconstruir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, </a:t>
            </a:r>
            <a:r>
              <a:rPr lang="en-US" sz="2899" dirty="0" err="1">
                <a:solidFill>
                  <a:srgbClr val="000000"/>
                </a:solidFill>
                <a:latin typeface="Effra 2"/>
              </a:rPr>
              <a:t>explicar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, </a:t>
            </a:r>
            <a:r>
              <a:rPr lang="en-US" sz="2899" dirty="0" err="1">
                <a:solidFill>
                  <a:srgbClr val="000000"/>
                </a:solidFill>
                <a:latin typeface="Effra 2"/>
              </a:rPr>
              <a:t>desmistificar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 </a:t>
            </a:r>
          </a:p>
          <a:p>
            <a:pPr marL="626101" lvl="1" indent="-313050">
              <a:lnSpc>
                <a:spcPts val="4059"/>
              </a:lnSpc>
              <a:buFont typeface="Arial"/>
              <a:buChar char="•"/>
            </a:pPr>
            <a:r>
              <a:rPr lang="en-US" sz="2899" dirty="0">
                <a:solidFill>
                  <a:srgbClr val="000000"/>
                </a:solidFill>
                <a:latin typeface="Effra 2"/>
              </a:rPr>
              <a:t>É </a:t>
            </a:r>
            <a:r>
              <a:rPr lang="en-US" sz="2899" dirty="0" err="1">
                <a:solidFill>
                  <a:srgbClr val="000000"/>
                </a:solidFill>
                <a:latin typeface="Effra 2"/>
              </a:rPr>
              <a:t>publicado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Effra 2"/>
              </a:rPr>
              <a:t>mensalmente</a:t>
            </a:r>
            <a:endParaRPr lang="en-US" sz="2899" dirty="0">
              <a:solidFill>
                <a:srgbClr val="000000"/>
              </a:solidFill>
              <a:latin typeface="Effra 2"/>
            </a:endParaRPr>
          </a:p>
          <a:p>
            <a:pPr marL="626101" lvl="1" indent="-313050">
              <a:lnSpc>
                <a:spcPts val="4059"/>
              </a:lnSpc>
              <a:buFont typeface="Arial"/>
              <a:buChar char="•"/>
            </a:pPr>
            <a:r>
              <a:rPr lang="en-US" sz="2899" dirty="0">
                <a:solidFill>
                  <a:srgbClr val="000000"/>
                </a:solidFill>
                <a:latin typeface="Effra 2"/>
              </a:rPr>
              <a:t>Soma </a:t>
            </a:r>
            <a:r>
              <a:rPr lang="en-US" sz="2899" dirty="0" err="1">
                <a:solidFill>
                  <a:srgbClr val="000000"/>
                </a:solidFill>
                <a:latin typeface="Effra 2"/>
              </a:rPr>
              <a:t>mais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 de 40 </a:t>
            </a:r>
            <a:r>
              <a:rPr lang="en-US" sz="2899" dirty="0" err="1">
                <a:solidFill>
                  <a:srgbClr val="000000"/>
                </a:solidFill>
                <a:latin typeface="Effra 2"/>
              </a:rPr>
              <a:t>episódios</a:t>
            </a:r>
            <a:endParaRPr lang="en-US" sz="2899" dirty="0">
              <a:solidFill>
                <a:srgbClr val="000000"/>
              </a:solidFill>
              <a:latin typeface="Effra 2"/>
            </a:endParaRPr>
          </a:p>
          <a:p>
            <a:pPr marL="626101" lvl="1" indent="-313050">
              <a:lnSpc>
                <a:spcPts val="4059"/>
              </a:lnSpc>
              <a:buFont typeface="Arial"/>
              <a:buChar char="•"/>
            </a:pPr>
            <a:r>
              <a:rPr lang="en-US" sz="2899" dirty="0" err="1">
                <a:solidFill>
                  <a:srgbClr val="000000"/>
                </a:solidFill>
                <a:latin typeface="Effra 2"/>
              </a:rPr>
              <a:t>Já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Effra 2"/>
              </a:rPr>
              <a:t>contou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 com </a:t>
            </a:r>
            <a:r>
              <a:rPr lang="en-US" sz="2899" dirty="0" err="1">
                <a:solidFill>
                  <a:srgbClr val="000000"/>
                </a:solidFill>
                <a:latin typeface="Effra 2"/>
              </a:rPr>
              <a:t>mais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 de 50 </a:t>
            </a:r>
            <a:r>
              <a:rPr lang="en-US" sz="2899" dirty="0" err="1">
                <a:solidFill>
                  <a:srgbClr val="000000"/>
                </a:solidFill>
                <a:latin typeface="Effra 2"/>
              </a:rPr>
              <a:t>convidados</a:t>
            </a:r>
            <a:endParaRPr lang="en-US" sz="2899" dirty="0">
              <a:solidFill>
                <a:srgbClr val="000000"/>
              </a:solidFill>
              <a:latin typeface="Effra 2"/>
            </a:endParaRPr>
          </a:p>
          <a:p>
            <a:pPr marL="626101" lvl="1" indent="-313050">
              <a:lnSpc>
                <a:spcPts val="4059"/>
              </a:lnSpc>
              <a:buFont typeface="Arial"/>
              <a:buChar char="•"/>
            </a:pPr>
            <a:r>
              <a:rPr lang="en-US" sz="2899" dirty="0" err="1">
                <a:solidFill>
                  <a:srgbClr val="000000"/>
                </a:solidFill>
                <a:latin typeface="Effra 2"/>
              </a:rPr>
              <a:t>Esteve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 entre </a:t>
            </a:r>
            <a:r>
              <a:rPr lang="en-US" sz="2899" dirty="0" err="1">
                <a:solidFill>
                  <a:srgbClr val="000000"/>
                </a:solidFill>
                <a:latin typeface="Effra 2"/>
              </a:rPr>
              <a:t>os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Effra 2"/>
              </a:rPr>
              <a:t>nomeados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 dos </a:t>
            </a:r>
            <a:r>
              <a:rPr lang="en-US" sz="2899" dirty="0" err="1">
                <a:solidFill>
                  <a:srgbClr val="000000"/>
                </a:solidFill>
                <a:latin typeface="Effra 2"/>
              </a:rPr>
              <a:t>Prémios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 PODES </a:t>
            </a:r>
            <a:r>
              <a:rPr lang="en-US" sz="2899" dirty="0" err="1">
                <a:solidFill>
                  <a:srgbClr val="000000"/>
                </a:solidFill>
                <a:latin typeface="Effra 2"/>
              </a:rPr>
              <a:t>em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 2023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31757" y="224672"/>
            <a:ext cx="2082824" cy="610094"/>
          </a:xfrm>
          <a:prstGeom prst="rect">
            <a:avLst/>
          </a:prstGeom>
        </p:spPr>
      </p:pic>
      <p:pic>
        <p:nvPicPr>
          <p:cNvPr id="8" name="Picture 7" descr="A person wearing headphones and talking to a microphone&#10;&#10;Description automatically generated">
            <a:extLst>
              <a:ext uri="{FF2B5EF4-FFF2-40B4-BE49-F238E27FC236}">
                <a16:creationId xmlns:a16="http://schemas.microsoft.com/office/drawing/2014/main" id="{9DC99E83-B7C7-454D-5B30-B0CA1D944E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770" y="1974378"/>
            <a:ext cx="5105399" cy="3403599"/>
          </a:xfrm>
          <a:prstGeom prst="rect">
            <a:avLst/>
          </a:prstGeom>
          <a:solidFill>
            <a:srgbClr val="0092BC"/>
          </a:solidFill>
          <a:ln>
            <a:solidFill>
              <a:srgbClr val="00B0F0"/>
            </a:solidFill>
          </a:ln>
        </p:spPr>
      </p:pic>
      <p:pic>
        <p:nvPicPr>
          <p:cNvPr id="10" name="Picture 9" descr="A person sitting in front of a microphone&#10;&#10;Description automatically generated">
            <a:extLst>
              <a:ext uri="{FF2B5EF4-FFF2-40B4-BE49-F238E27FC236}">
                <a16:creationId xmlns:a16="http://schemas.microsoft.com/office/drawing/2014/main" id="{B0499FF0-9F67-5100-1F62-6E380852DA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193" y="1976035"/>
            <a:ext cx="5105399" cy="3403599"/>
          </a:xfrm>
          <a:prstGeom prst="rect">
            <a:avLst/>
          </a:prstGeom>
          <a:ln>
            <a:solidFill>
              <a:srgbClr val="0092BC"/>
            </a:solidFill>
          </a:ln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E629FD4C-AE9A-0B7A-0056-E64BAE5E23EB}"/>
              </a:ext>
            </a:extLst>
          </p:cNvPr>
          <p:cNvSpPr txBox="1"/>
          <p:nvPr/>
        </p:nvSpPr>
        <p:spPr>
          <a:xfrm>
            <a:off x="1340932" y="829082"/>
            <a:ext cx="7836198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pt-PT" sz="4000" dirty="0">
                <a:solidFill>
                  <a:srgbClr val="0092BC"/>
                </a:solidFill>
                <a:latin typeface="Effra 1"/>
              </a:rPr>
              <a:t>Alguns números e curiosidades</a:t>
            </a:r>
            <a:endParaRPr lang="en-US" sz="4000" dirty="0">
              <a:solidFill>
                <a:srgbClr val="0092BC"/>
              </a:solidFill>
              <a:latin typeface="Effra 1"/>
            </a:endParaRPr>
          </a:p>
        </p:txBody>
      </p:sp>
      <p:pic>
        <p:nvPicPr>
          <p:cNvPr id="13" name="Picture 12" descr="A person wearing headphones and looking at a computer screen&#10;&#10;Description automatically generated">
            <a:extLst>
              <a:ext uri="{FF2B5EF4-FFF2-40B4-BE49-F238E27FC236}">
                <a16:creationId xmlns:a16="http://schemas.microsoft.com/office/drawing/2014/main" id="{4FB44F33-23E4-37B5-0FDB-9ADD059819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25"/>
          <a:stretch/>
        </p:blipFill>
        <p:spPr>
          <a:xfrm>
            <a:off x="6470991" y="1974379"/>
            <a:ext cx="5407942" cy="3403598"/>
          </a:xfrm>
          <a:prstGeom prst="rect">
            <a:avLst/>
          </a:prstGeom>
          <a:solidFill>
            <a:srgbClr val="0092BC"/>
          </a:solidFill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9105" t="27052" b="349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637714" y="3774375"/>
            <a:ext cx="9528451" cy="27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90"/>
              </a:lnSpc>
            </a:pPr>
            <a:r>
              <a:rPr lang="pt-PT" sz="7309" dirty="0">
                <a:solidFill>
                  <a:srgbClr val="FFFFFF"/>
                </a:solidFill>
                <a:latin typeface="Effra 1"/>
              </a:rPr>
              <a:t>um espaço de partilha de estórias sobre ciência e tecnologia</a:t>
            </a:r>
            <a:r>
              <a:rPr lang="en-US" sz="7309" dirty="0">
                <a:solidFill>
                  <a:srgbClr val="FFFFFF"/>
                </a:solidFill>
                <a:latin typeface="Effra 1"/>
              </a:rPr>
              <a:t> </a:t>
            </a:r>
          </a:p>
        </p:txBody>
      </p:sp>
      <p:sp>
        <p:nvSpPr>
          <p:cNvPr id="4" name="AutoShape 4"/>
          <p:cNvSpPr/>
          <p:nvPr/>
        </p:nvSpPr>
        <p:spPr>
          <a:xfrm>
            <a:off x="8637714" y="2361500"/>
            <a:ext cx="9772122" cy="0"/>
          </a:xfrm>
          <a:prstGeom prst="line">
            <a:avLst/>
          </a:prstGeom>
          <a:ln w="1333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8637714" y="7708095"/>
            <a:ext cx="9772122" cy="0"/>
          </a:xfrm>
          <a:prstGeom prst="line">
            <a:avLst/>
          </a:prstGeom>
          <a:ln w="1333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31757" y="215048"/>
            <a:ext cx="2082824" cy="61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1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3000"/>
          </a:blip>
          <a:srcRect l="23936" t="36036" r="23936" b="3603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31757" y="224672"/>
            <a:ext cx="2082824" cy="610094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9243D2CD-B061-59F9-23F1-3A310A7A11F3}"/>
              </a:ext>
            </a:extLst>
          </p:cNvPr>
          <p:cNvSpPr txBox="1"/>
          <p:nvPr/>
        </p:nvSpPr>
        <p:spPr>
          <a:xfrm>
            <a:off x="1143000" y="1015476"/>
            <a:ext cx="7836198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pt-PT" sz="4000" dirty="0">
                <a:solidFill>
                  <a:srgbClr val="0092BC"/>
                </a:solidFill>
                <a:latin typeface="Effra 1"/>
              </a:rPr>
              <a:t>A ciência, a tecnologia, as pessoas</a:t>
            </a:r>
            <a:endParaRPr lang="en-US" sz="4000" dirty="0">
              <a:solidFill>
                <a:srgbClr val="0092BC"/>
              </a:solidFill>
              <a:latin typeface="Effra 1"/>
            </a:endParaRPr>
          </a:p>
        </p:txBody>
      </p:sp>
      <p:pic>
        <p:nvPicPr>
          <p:cNvPr id="8" name="Picture 7" descr="A person wearing headphones and talking to a microphone&#10;&#10;Description automatically generated">
            <a:extLst>
              <a:ext uri="{FF2B5EF4-FFF2-40B4-BE49-F238E27FC236}">
                <a16:creationId xmlns:a16="http://schemas.microsoft.com/office/drawing/2014/main" id="{9A938718-3B92-B6A7-A4F1-8F6228D60F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1"/>
          <a:stretch/>
        </p:blipFill>
        <p:spPr>
          <a:xfrm>
            <a:off x="9692734" y="2400300"/>
            <a:ext cx="7543800" cy="5681523"/>
          </a:xfrm>
          <a:prstGeom prst="rect">
            <a:avLst/>
          </a:prstGeom>
          <a:ln>
            <a:solidFill>
              <a:srgbClr val="0092BC"/>
            </a:solidFill>
          </a:ln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E394751-DE71-9A7D-6AA2-26C7D7E47531}"/>
              </a:ext>
            </a:extLst>
          </p:cNvPr>
          <p:cNvSpPr txBox="1"/>
          <p:nvPr/>
        </p:nvSpPr>
        <p:spPr>
          <a:xfrm>
            <a:off x="1143000" y="2400300"/>
            <a:ext cx="8244934" cy="6796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26101" lvl="1" indent="-313050">
              <a:lnSpc>
                <a:spcPts val="4059"/>
              </a:lnSpc>
              <a:buFont typeface="Arial"/>
              <a:buChar char="•"/>
            </a:pPr>
            <a:r>
              <a:rPr lang="pt-PT" sz="2899" dirty="0">
                <a:solidFill>
                  <a:srgbClr val="000000"/>
                </a:solidFill>
                <a:latin typeface="Effra 2"/>
              </a:rPr>
              <a:t>Como saber se estamos diante de um tema entusiasmante? </a:t>
            </a:r>
          </a:p>
          <a:p>
            <a:pPr marL="313051" lvl="1">
              <a:lnSpc>
                <a:spcPts val="4059"/>
              </a:lnSpc>
            </a:pPr>
            <a:endParaRPr lang="pt-PT" sz="2899" dirty="0">
              <a:solidFill>
                <a:srgbClr val="000000"/>
              </a:solidFill>
              <a:latin typeface="Effra 2"/>
            </a:endParaRPr>
          </a:p>
          <a:p>
            <a:pPr marL="626101" lvl="1" indent="-313050">
              <a:lnSpc>
                <a:spcPts val="4059"/>
              </a:lnSpc>
              <a:buFont typeface="Arial"/>
              <a:buChar char="•"/>
            </a:pPr>
            <a:r>
              <a:rPr lang="en-US" sz="2899" dirty="0">
                <a:solidFill>
                  <a:srgbClr val="000000"/>
                </a:solidFill>
                <a:latin typeface="Effra 2"/>
              </a:rPr>
              <a:t>O que é que </a:t>
            </a:r>
            <a:r>
              <a:rPr lang="en-US" sz="2899" dirty="0" err="1">
                <a:solidFill>
                  <a:srgbClr val="000000"/>
                </a:solidFill>
                <a:latin typeface="Effra 2"/>
              </a:rPr>
              <a:t>pode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 ser </a:t>
            </a:r>
            <a:r>
              <a:rPr lang="pt-PT" sz="2899" dirty="0">
                <a:solidFill>
                  <a:srgbClr val="000000"/>
                </a:solidFill>
                <a:latin typeface="Effra 2"/>
              </a:rPr>
              <a:t>uma estória sobre ciência e tecnologia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? </a:t>
            </a:r>
          </a:p>
          <a:p>
            <a:pPr marL="626101" lvl="1" indent="-313050">
              <a:lnSpc>
                <a:spcPts val="4059"/>
              </a:lnSpc>
              <a:buFont typeface="Arial"/>
              <a:buChar char="•"/>
            </a:pPr>
            <a:endParaRPr lang="en-US" sz="2899" dirty="0">
              <a:solidFill>
                <a:srgbClr val="000000"/>
              </a:solidFill>
              <a:latin typeface="Effra 2"/>
            </a:endParaRPr>
          </a:p>
          <a:p>
            <a:pPr marL="626101" lvl="1" indent="-313050">
              <a:lnSpc>
                <a:spcPts val="4059"/>
              </a:lnSpc>
              <a:buFont typeface="Arial"/>
              <a:buChar char="•"/>
            </a:pPr>
            <a:r>
              <a:rPr lang="en-US" sz="2899" dirty="0">
                <a:solidFill>
                  <a:srgbClr val="000000"/>
                </a:solidFill>
                <a:latin typeface="Effra 2"/>
              </a:rPr>
              <a:t>Como é que </a:t>
            </a:r>
            <a:r>
              <a:rPr lang="en-US" sz="2899" dirty="0" err="1">
                <a:solidFill>
                  <a:srgbClr val="000000"/>
                </a:solidFill>
                <a:latin typeface="Effra 2"/>
              </a:rPr>
              <a:t>garantimos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Effra 2"/>
              </a:rPr>
              <a:t>novidade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 e </a:t>
            </a:r>
            <a:r>
              <a:rPr lang="en-US" sz="2899" dirty="0" err="1">
                <a:solidFill>
                  <a:srgbClr val="000000"/>
                </a:solidFill>
                <a:latin typeface="Effra 2"/>
              </a:rPr>
              <a:t>diversidade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 num </a:t>
            </a:r>
            <a:r>
              <a:rPr lang="en-US" sz="2899" dirty="0" err="1">
                <a:solidFill>
                  <a:srgbClr val="000000"/>
                </a:solidFill>
                <a:latin typeface="Effra 2"/>
              </a:rPr>
              <a:t>formato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 com </a:t>
            </a:r>
            <a:r>
              <a:rPr lang="en-US" sz="2899" dirty="0" err="1">
                <a:solidFill>
                  <a:srgbClr val="000000"/>
                </a:solidFill>
                <a:latin typeface="Effra 2"/>
              </a:rPr>
              <a:t>periodicidade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 mensal?</a:t>
            </a:r>
          </a:p>
          <a:p>
            <a:pPr marL="626101" lvl="1" indent="-313050">
              <a:lnSpc>
                <a:spcPts val="4059"/>
              </a:lnSpc>
              <a:buFont typeface="Arial"/>
              <a:buChar char="•"/>
            </a:pPr>
            <a:endParaRPr lang="en-US" sz="2899" dirty="0">
              <a:solidFill>
                <a:srgbClr val="000000"/>
              </a:solidFill>
              <a:latin typeface="Effra 2"/>
            </a:endParaRPr>
          </a:p>
          <a:p>
            <a:pPr marL="626101" lvl="1" indent="-313050">
              <a:lnSpc>
                <a:spcPts val="4059"/>
              </a:lnSpc>
              <a:buFont typeface="Arial"/>
              <a:buChar char="•"/>
            </a:pPr>
            <a:r>
              <a:rPr lang="en-US" sz="2899" dirty="0">
                <a:solidFill>
                  <a:srgbClr val="000000"/>
                </a:solidFill>
                <a:latin typeface="Effra 2"/>
              </a:rPr>
              <a:t>Como se </a:t>
            </a:r>
            <a:r>
              <a:rPr lang="en-US" sz="2899" dirty="0" err="1">
                <a:solidFill>
                  <a:srgbClr val="000000"/>
                </a:solidFill>
                <a:latin typeface="Effra 2"/>
              </a:rPr>
              <a:t>liga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 a </a:t>
            </a:r>
            <a:r>
              <a:rPr lang="en-US" sz="2899" dirty="0" err="1">
                <a:solidFill>
                  <a:srgbClr val="000000"/>
                </a:solidFill>
                <a:latin typeface="Effra 2"/>
              </a:rPr>
              <a:t>ciência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, a </a:t>
            </a:r>
            <a:r>
              <a:rPr lang="en-US" sz="2899" dirty="0" err="1">
                <a:solidFill>
                  <a:srgbClr val="000000"/>
                </a:solidFill>
                <a:latin typeface="Effra 2"/>
              </a:rPr>
              <a:t>tecnologia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 e </a:t>
            </a:r>
            <a:r>
              <a:rPr lang="en-US" sz="2899" dirty="0" err="1">
                <a:solidFill>
                  <a:srgbClr val="000000"/>
                </a:solidFill>
                <a:latin typeface="Effra 2"/>
              </a:rPr>
              <a:t>os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Effra 2"/>
              </a:rPr>
              <a:t>percursos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 dos </a:t>
            </a:r>
            <a:r>
              <a:rPr lang="en-US" sz="2899" dirty="0" err="1">
                <a:solidFill>
                  <a:srgbClr val="000000"/>
                </a:solidFill>
                <a:latin typeface="Effra 2"/>
              </a:rPr>
              <a:t>investigadores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 à </a:t>
            </a:r>
            <a:r>
              <a:rPr lang="en-US" sz="2899" dirty="0" err="1">
                <a:solidFill>
                  <a:srgbClr val="000000"/>
                </a:solidFill>
                <a:latin typeface="Effra 2"/>
              </a:rPr>
              <a:t>atualidade</a:t>
            </a:r>
            <a:r>
              <a:rPr lang="en-US" sz="2899" dirty="0">
                <a:solidFill>
                  <a:srgbClr val="000000"/>
                </a:solidFill>
                <a:latin typeface="Effra 2"/>
              </a:rPr>
              <a:t>?</a:t>
            </a:r>
          </a:p>
          <a:p>
            <a:pPr marL="626101" lvl="1" indent="-313050">
              <a:lnSpc>
                <a:spcPts val="4059"/>
              </a:lnSpc>
              <a:buFont typeface="Arial"/>
              <a:buChar char="•"/>
            </a:pPr>
            <a:endParaRPr lang="en-US" sz="2899" dirty="0">
              <a:solidFill>
                <a:srgbClr val="000000"/>
              </a:solidFill>
              <a:latin typeface="Effra 2"/>
            </a:endParaRPr>
          </a:p>
          <a:p>
            <a:pPr marL="626101" lvl="1" indent="-313050">
              <a:lnSpc>
                <a:spcPts val="4059"/>
              </a:lnSpc>
              <a:buFont typeface="Arial"/>
              <a:buChar char="•"/>
            </a:pPr>
            <a:endParaRPr lang="en-US" sz="2899" dirty="0">
              <a:solidFill>
                <a:srgbClr val="000000"/>
              </a:solidFill>
              <a:latin typeface="Effra 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0C8A90-81BF-9BD9-D2EE-76046DDCAC31}"/>
              </a:ext>
            </a:extLst>
          </p:cNvPr>
          <p:cNvSpPr txBox="1"/>
          <p:nvPr/>
        </p:nvSpPr>
        <p:spPr>
          <a:xfrm>
            <a:off x="1143000" y="8640261"/>
            <a:ext cx="16093535" cy="1262525"/>
          </a:xfrm>
          <a:prstGeom prst="rect">
            <a:avLst/>
          </a:prstGeom>
          <a:solidFill>
            <a:srgbClr val="0092BC"/>
          </a:solidFill>
        </p:spPr>
        <p:txBody>
          <a:bodyPr wrap="square">
            <a:spAutoFit/>
          </a:bodyPr>
          <a:lstStyle/>
          <a:p>
            <a:pPr algn="ctr">
              <a:lnSpc>
                <a:spcPts val="4773"/>
              </a:lnSpc>
            </a:pPr>
            <a:r>
              <a:rPr lang="en-US" sz="2899" dirty="0" err="1">
                <a:solidFill>
                  <a:schemeClr val="bg1"/>
                </a:solidFill>
                <a:latin typeface="Effra 2"/>
              </a:rPr>
              <a:t>Tudo</a:t>
            </a:r>
            <a:r>
              <a:rPr lang="en-US" sz="2899" dirty="0">
                <a:solidFill>
                  <a:schemeClr val="bg1"/>
                </a:solidFill>
                <a:latin typeface="Effra 2"/>
              </a:rPr>
              <a:t> </a:t>
            </a:r>
            <a:r>
              <a:rPr lang="en-US" sz="2899" dirty="0" err="1">
                <a:solidFill>
                  <a:schemeClr val="bg1"/>
                </a:solidFill>
                <a:latin typeface="Effra 2"/>
              </a:rPr>
              <a:t>pode</a:t>
            </a:r>
            <a:r>
              <a:rPr lang="en-US" sz="2899" dirty="0">
                <a:solidFill>
                  <a:schemeClr val="bg1"/>
                </a:solidFill>
                <a:latin typeface="Effra 2"/>
              </a:rPr>
              <a:t> ser </a:t>
            </a:r>
            <a:r>
              <a:rPr lang="en-US" sz="2899" dirty="0" err="1">
                <a:solidFill>
                  <a:schemeClr val="bg1"/>
                </a:solidFill>
                <a:latin typeface="Effra 2"/>
              </a:rPr>
              <a:t>comunidado</a:t>
            </a:r>
            <a:r>
              <a:rPr lang="en-US" sz="2899" dirty="0">
                <a:solidFill>
                  <a:schemeClr val="bg1"/>
                </a:solidFill>
                <a:latin typeface="Effra 2"/>
              </a:rPr>
              <a:t>, </a:t>
            </a:r>
            <a:r>
              <a:rPr lang="en-US" sz="2899" dirty="0" err="1">
                <a:solidFill>
                  <a:schemeClr val="bg1"/>
                </a:solidFill>
                <a:latin typeface="Effra 2"/>
              </a:rPr>
              <a:t>tudo</a:t>
            </a:r>
            <a:r>
              <a:rPr lang="en-US" sz="2899" dirty="0">
                <a:solidFill>
                  <a:schemeClr val="bg1"/>
                </a:solidFill>
                <a:latin typeface="Effra 2"/>
              </a:rPr>
              <a:t> </a:t>
            </a:r>
            <a:r>
              <a:rPr lang="en-US" sz="2899" dirty="0" err="1">
                <a:solidFill>
                  <a:schemeClr val="bg1"/>
                </a:solidFill>
                <a:latin typeface="Effra 2"/>
              </a:rPr>
              <a:t>pode</a:t>
            </a:r>
            <a:r>
              <a:rPr lang="en-US" sz="2899" dirty="0">
                <a:solidFill>
                  <a:schemeClr val="bg1"/>
                </a:solidFill>
                <a:latin typeface="Effra 2"/>
              </a:rPr>
              <a:t> ser </a:t>
            </a:r>
            <a:r>
              <a:rPr lang="en-US" sz="2899" dirty="0" err="1">
                <a:solidFill>
                  <a:schemeClr val="bg1"/>
                </a:solidFill>
                <a:latin typeface="Effra 2"/>
              </a:rPr>
              <a:t>entusiasmante</a:t>
            </a:r>
            <a:r>
              <a:rPr lang="en-US" sz="2899" dirty="0">
                <a:solidFill>
                  <a:schemeClr val="bg1"/>
                </a:solidFill>
                <a:latin typeface="Effra 2"/>
              </a:rPr>
              <a:t> – </a:t>
            </a:r>
            <a:r>
              <a:rPr lang="en-US" sz="2899" dirty="0" err="1">
                <a:solidFill>
                  <a:schemeClr val="bg1"/>
                </a:solidFill>
                <a:latin typeface="Effra 2"/>
              </a:rPr>
              <a:t>só</a:t>
            </a:r>
            <a:r>
              <a:rPr lang="en-US" sz="2899" dirty="0">
                <a:solidFill>
                  <a:schemeClr val="bg1"/>
                </a:solidFill>
                <a:latin typeface="Effra 2"/>
              </a:rPr>
              <a:t> </a:t>
            </a:r>
            <a:r>
              <a:rPr lang="en-US" sz="2899" dirty="0" err="1">
                <a:solidFill>
                  <a:schemeClr val="bg1"/>
                </a:solidFill>
                <a:latin typeface="Effra 2"/>
              </a:rPr>
              <a:t>depende</a:t>
            </a:r>
            <a:r>
              <a:rPr lang="en-US" sz="2899" dirty="0">
                <a:solidFill>
                  <a:schemeClr val="bg1"/>
                </a:solidFill>
                <a:latin typeface="Effra 2"/>
              </a:rPr>
              <a:t> da forma </a:t>
            </a:r>
            <a:r>
              <a:rPr lang="en-US" sz="2899" dirty="0" err="1">
                <a:solidFill>
                  <a:schemeClr val="bg1"/>
                </a:solidFill>
                <a:latin typeface="Effra 2"/>
              </a:rPr>
              <a:t>como</a:t>
            </a:r>
            <a:r>
              <a:rPr lang="en-US" sz="2899" dirty="0">
                <a:solidFill>
                  <a:schemeClr val="bg1"/>
                </a:solidFill>
                <a:latin typeface="Effra 2"/>
              </a:rPr>
              <a:t> o </a:t>
            </a:r>
            <a:r>
              <a:rPr lang="en-US" sz="2899" dirty="0" err="1">
                <a:solidFill>
                  <a:schemeClr val="bg1"/>
                </a:solidFill>
                <a:latin typeface="Effra 2"/>
              </a:rPr>
              <a:t>fazemos</a:t>
            </a:r>
            <a:r>
              <a:rPr lang="en-US" sz="2899" dirty="0">
                <a:solidFill>
                  <a:schemeClr val="bg1"/>
                </a:solidFill>
                <a:latin typeface="Effra 2"/>
              </a:rPr>
              <a:t> </a:t>
            </a:r>
          </a:p>
          <a:p>
            <a:pPr algn="ctr">
              <a:lnSpc>
                <a:spcPts val="4773"/>
              </a:lnSpc>
            </a:pPr>
            <a:r>
              <a:rPr lang="en-US" sz="2899" dirty="0">
                <a:solidFill>
                  <a:schemeClr val="bg1"/>
                </a:solidFill>
                <a:latin typeface="Effra 2"/>
              </a:rPr>
              <a:t>e o </a:t>
            </a:r>
            <a:r>
              <a:rPr lang="en-US" sz="2899" dirty="0" err="1">
                <a:solidFill>
                  <a:schemeClr val="bg1"/>
                </a:solidFill>
                <a:latin typeface="Effra 2"/>
              </a:rPr>
              <a:t>formato</a:t>
            </a:r>
            <a:r>
              <a:rPr lang="en-US" sz="2899" dirty="0">
                <a:solidFill>
                  <a:schemeClr val="bg1"/>
                </a:solidFill>
                <a:latin typeface="Effra 2"/>
              </a:rPr>
              <a:t> podcast </a:t>
            </a:r>
            <a:r>
              <a:rPr lang="en-US" sz="2899" dirty="0" err="1">
                <a:solidFill>
                  <a:schemeClr val="bg1"/>
                </a:solidFill>
                <a:latin typeface="Effra 2"/>
              </a:rPr>
              <a:t>pode</a:t>
            </a:r>
            <a:r>
              <a:rPr lang="en-US" sz="2899" dirty="0">
                <a:solidFill>
                  <a:schemeClr val="bg1"/>
                </a:solidFill>
                <a:latin typeface="Effra 2"/>
              </a:rPr>
              <a:t> ser </a:t>
            </a:r>
            <a:r>
              <a:rPr lang="en-US" sz="2899" dirty="0" err="1">
                <a:solidFill>
                  <a:schemeClr val="bg1"/>
                </a:solidFill>
                <a:latin typeface="Effra 2"/>
              </a:rPr>
              <a:t>uma</a:t>
            </a:r>
            <a:r>
              <a:rPr lang="en-US" sz="2899" dirty="0">
                <a:solidFill>
                  <a:schemeClr val="bg1"/>
                </a:solidFill>
                <a:latin typeface="Effra 2"/>
              </a:rPr>
              <a:t> </a:t>
            </a:r>
            <a:r>
              <a:rPr lang="en-US" sz="2899" dirty="0" err="1">
                <a:solidFill>
                  <a:schemeClr val="bg1"/>
                </a:solidFill>
                <a:latin typeface="Effra 2"/>
              </a:rPr>
              <a:t>escolha</a:t>
            </a:r>
            <a:r>
              <a:rPr lang="en-US" sz="2899" dirty="0">
                <a:solidFill>
                  <a:schemeClr val="bg1"/>
                </a:solidFill>
                <a:latin typeface="Effra 2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29105" t="27052" b="349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637714" y="4212956"/>
            <a:ext cx="9528451" cy="1861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90"/>
              </a:lnSpc>
            </a:pPr>
            <a:r>
              <a:rPr lang="pt-PT" sz="7309" dirty="0">
                <a:solidFill>
                  <a:srgbClr val="FFFFFF"/>
                </a:solidFill>
                <a:latin typeface="Effra 1"/>
              </a:rPr>
              <a:t>perguntar – as vezes que forem necessárias</a:t>
            </a:r>
            <a:endParaRPr lang="en-US" sz="7309" dirty="0">
              <a:solidFill>
                <a:srgbClr val="FFFFFF"/>
              </a:solidFill>
              <a:latin typeface="Effra 1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8637714" y="2361500"/>
            <a:ext cx="9772122" cy="0"/>
          </a:xfrm>
          <a:prstGeom prst="line">
            <a:avLst/>
          </a:prstGeom>
          <a:ln w="1333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8637714" y="7708095"/>
            <a:ext cx="9772122" cy="0"/>
          </a:xfrm>
          <a:prstGeom prst="line">
            <a:avLst/>
          </a:prstGeom>
          <a:ln w="1333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31757" y="215048"/>
            <a:ext cx="2082824" cy="61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87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3000"/>
          </a:blip>
          <a:srcRect l="23936" t="36036" r="23936" b="3603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4400" y="2032940"/>
            <a:ext cx="4495800" cy="2626463"/>
          </a:xfrm>
          <a:prstGeom prst="rect">
            <a:avLst/>
          </a:prstGeom>
          <a:ln>
            <a:solidFill>
              <a:srgbClr val="0092BC"/>
            </a:solidFill>
          </a:ln>
        </p:spPr>
      </p:pic>
      <p:sp>
        <p:nvSpPr>
          <p:cNvPr id="5" name="TextBox 5"/>
          <p:cNvSpPr txBox="1"/>
          <p:nvPr/>
        </p:nvSpPr>
        <p:spPr>
          <a:xfrm>
            <a:off x="914400" y="1078391"/>
            <a:ext cx="12725400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4000" dirty="0">
                <a:solidFill>
                  <a:srgbClr val="0092BC"/>
                </a:solidFill>
                <a:latin typeface="Effra 1"/>
              </a:rPr>
              <a:t>As </a:t>
            </a:r>
            <a:r>
              <a:rPr lang="en-US" sz="4000" dirty="0" err="1">
                <a:solidFill>
                  <a:srgbClr val="0092BC"/>
                </a:solidFill>
                <a:latin typeface="Effra 1"/>
              </a:rPr>
              <a:t>perguntas</a:t>
            </a:r>
            <a:r>
              <a:rPr lang="en-US" sz="4000" dirty="0">
                <a:solidFill>
                  <a:srgbClr val="0092BC"/>
                </a:solidFill>
                <a:latin typeface="Effra 1"/>
              </a:rPr>
              <a:t> – e </a:t>
            </a:r>
            <a:r>
              <a:rPr lang="en-US" sz="4000" dirty="0" err="1">
                <a:solidFill>
                  <a:srgbClr val="0092BC"/>
                </a:solidFill>
                <a:latin typeface="Effra 1"/>
              </a:rPr>
              <a:t>por</a:t>
            </a:r>
            <a:r>
              <a:rPr lang="en-US" sz="4000" dirty="0">
                <a:solidFill>
                  <a:srgbClr val="0092BC"/>
                </a:solidFill>
                <a:latin typeface="Effra 1"/>
              </a:rPr>
              <a:t> que </a:t>
            </a:r>
            <a:r>
              <a:rPr lang="en-US" sz="4000" dirty="0" err="1">
                <a:solidFill>
                  <a:srgbClr val="0092BC"/>
                </a:solidFill>
                <a:latin typeface="Effra 1"/>
              </a:rPr>
              <a:t>motivo</a:t>
            </a:r>
            <a:r>
              <a:rPr lang="en-US" sz="4000" dirty="0">
                <a:solidFill>
                  <a:srgbClr val="0092BC"/>
                </a:solidFill>
                <a:latin typeface="Effra 1"/>
              </a:rPr>
              <a:t> </a:t>
            </a:r>
            <a:r>
              <a:rPr lang="en-US" sz="4000" dirty="0" err="1">
                <a:solidFill>
                  <a:srgbClr val="0092BC"/>
                </a:solidFill>
                <a:latin typeface="Effra 1"/>
              </a:rPr>
              <a:t>gostamos</a:t>
            </a:r>
            <a:r>
              <a:rPr lang="en-US" sz="4000" dirty="0">
                <a:solidFill>
                  <a:srgbClr val="0092BC"/>
                </a:solidFill>
                <a:latin typeface="Effra 1"/>
              </a:rPr>
              <a:t> tanto delas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931757" y="224672"/>
            <a:ext cx="2082824" cy="610094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C428CA29-652E-02B2-B995-B7064519C1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14400" y="4762500"/>
            <a:ext cx="4495800" cy="2523345"/>
          </a:xfrm>
          <a:prstGeom prst="rect">
            <a:avLst/>
          </a:prstGeom>
          <a:ln>
            <a:solidFill>
              <a:srgbClr val="0092BC"/>
            </a:solidFill>
          </a:ln>
        </p:spPr>
      </p:pic>
      <p:pic>
        <p:nvPicPr>
          <p:cNvPr id="11" name="Picture 10" descr="A person wearing headphones and sitting in front of a microphone&#10;&#10;Description automatically generated">
            <a:extLst>
              <a:ext uri="{FF2B5EF4-FFF2-40B4-BE49-F238E27FC236}">
                <a16:creationId xmlns:a16="http://schemas.microsoft.com/office/drawing/2014/main" id="{24BB9D05-F722-35C1-C525-270A2FA318F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0"/>
          <a:stretch/>
        </p:blipFill>
        <p:spPr>
          <a:xfrm>
            <a:off x="897834" y="7408448"/>
            <a:ext cx="4512365" cy="2532642"/>
          </a:xfrm>
          <a:prstGeom prst="rect">
            <a:avLst/>
          </a:prstGeom>
          <a:ln>
            <a:solidFill>
              <a:srgbClr val="0092BC"/>
            </a:solidFill>
          </a:ln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9B519924-DDB2-4E39-225F-6E5E485F12EF}"/>
              </a:ext>
            </a:extLst>
          </p:cNvPr>
          <p:cNvSpPr txBox="1"/>
          <p:nvPr/>
        </p:nvSpPr>
        <p:spPr>
          <a:xfrm>
            <a:off x="6515099" y="3159267"/>
            <a:ext cx="10668000" cy="6796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26101" lvl="1" indent="-313050">
              <a:lnSpc>
                <a:spcPts val="4059"/>
              </a:lnSpc>
              <a:buFont typeface="Arial"/>
              <a:buChar char="•"/>
            </a:pPr>
            <a:r>
              <a:rPr lang="pt-PT" sz="2899" dirty="0">
                <a:solidFill>
                  <a:srgbClr val="000000"/>
                </a:solidFill>
                <a:latin typeface="Effra 2"/>
              </a:rPr>
              <a:t>Devo ter um guião para cada episódio do meu podcast?</a:t>
            </a:r>
          </a:p>
          <a:p>
            <a:pPr marL="313051" lvl="1">
              <a:lnSpc>
                <a:spcPts val="4059"/>
              </a:lnSpc>
            </a:pPr>
            <a:endParaRPr lang="pt-PT" sz="2899" dirty="0">
              <a:solidFill>
                <a:srgbClr val="000000"/>
              </a:solidFill>
              <a:latin typeface="Effra 2"/>
            </a:endParaRPr>
          </a:p>
          <a:p>
            <a:pPr marL="626101" lvl="1" indent="-313050" algn="l">
              <a:lnSpc>
                <a:spcPts val="4059"/>
              </a:lnSpc>
              <a:spcBef>
                <a:spcPct val="0"/>
              </a:spcBef>
              <a:buFont typeface="Arial"/>
              <a:buChar char="•"/>
            </a:pPr>
            <a:r>
              <a:rPr lang="en-US" sz="2899" u="none" dirty="0">
                <a:solidFill>
                  <a:srgbClr val="000000"/>
                </a:solidFill>
                <a:latin typeface="Effra 2"/>
              </a:rPr>
              <a:t>Como é que o </a:t>
            </a:r>
            <a:r>
              <a:rPr lang="en-US" sz="2899" u="none" dirty="0" err="1">
                <a:solidFill>
                  <a:srgbClr val="000000"/>
                </a:solidFill>
                <a:latin typeface="Effra 2"/>
              </a:rPr>
              <a:t>posso</a:t>
            </a:r>
            <a:r>
              <a:rPr lang="en-US" sz="2899" u="none" dirty="0">
                <a:solidFill>
                  <a:srgbClr val="000000"/>
                </a:solidFill>
                <a:latin typeface="Effra 2"/>
              </a:rPr>
              <a:t> </a:t>
            </a:r>
            <a:r>
              <a:rPr lang="en-US" sz="2899" u="none" dirty="0" err="1">
                <a:solidFill>
                  <a:srgbClr val="000000"/>
                </a:solidFill>
                <a:latin typeface="Effra 2"/>
              </a:rPr>
              <a:t>construir</a:t>
            </a:r>
            <a:r>
              <a:rPr lang="en-US" sz="2899" u="none" dirty="0">
                <a:solidFill>
                  <a:srgbClr val="000000"/>
                </a:solidFill>
                <a:latin typeface="Effra 2"/>
              </a:rPr>
              <a:t>?</a:t>
            </a:r>
          </a:p>
          <a:p>
            <a:pPr marL="313051" lvl="1" algn="l">
              <a:lnSpc>
                <a:spcPts val="4059"/>
              </a:lnSpc>
              <a:spcBef>
                <a:spcPct val="0"/>
              </a:spcBef>
            </a:pPr>
            <a:endParaRPr lang="en-US" sz="2899" u="none" dirty="0">
              <a:solidFill>
                <a:srgbClr val="000000"/>
              </a:solidFill>
              <a:latin typeface="Effra 2"/>
            </a:endParaRPr>
          </a:p>
          <a:p>
            <a:pPr marL="626101" lvl="1" indent="-313050" algn="l">
              <a:lnSpc>
                <a:spcPts val="4059"/>
              </a:lnSpc>
              <a:spcBef>
                <a:spcPct val="0"/>
              </a:spcBef>
              <a:buFont typeface="Arial"/>
              <a:buChar char="•"/>
            </a:pPr>
            <a:r>
              <a:rPr lang="en-US" sz="2899" u="none" dirty="0">
                <a:solidFill>
                  <a:srgbClr val="000000"/>
                </a:solidFill>
                <a:latin typeface="Effra 2"/>
              </a:rPr>
              <a:t>Que </a:t>
            </a:r>
            <a:r>
              <a:rPr lang="en-US" sz="2899" u="none" dirty="0" err="1">
                <a:solidFill>
                  <a:srgbClr val="000000"/>
                </a:solidFill>
                <a:latin typeface="Effra 2"/>
              </a:rPr>
              <a:t>técnicas</a:t>
            </a:r>
            <a:r>
              <a:rPr lang="en-US" sz="2899" u="none" dirty="0">
                <a:solidFill>
                  <a:srgbClr val="000000"/>
                </a:solidFill>
                <a:latin typeface="Effra 2"/>
              </a:rPr>
              <a:t> </a:t>
            </a:r>
            <a:r>
              <a:rPr lang="en-US" sz="2899" u="none" dirty="0" err="1">
                <a:solidFill>
                  <a:srgbClr val="000000"/>
                </a:solidFill>
                <a:latin typeface="Effra 2"/>
              </a:rPr>
              <a:t>uso</a:t>
            </a:r>
            <a:r>
              <a:rPr lang="en-US" sz="2899" u="none" dirty="0">
                <a:solidFill>
                  <a:srgbClr val="000000"/>
                </a:solidFill>
                <a:latin typeface="Effra 2"/>
              </a:rPr>
              <a:t>? </a:t>
            </a:r>
          </a:p>
          <a:p>
            <a:pPr marL="313051" lvl="1" algn="l">
              <a:lnSpc>
                <a:spcPts val="4059"/>
              </a:lnSpc>
              <a:spcBef>
                <a:spcPct val="0"/>
              </a:spcBef>
            </a:pPr>
            <a:endParaRPr lang="en-US" sz="2899" u="none" dirty="0">
              <a:solidFill>
                <a:srgbClr val="000000"/>
              </a:solidFill>
              <a:latin typeface="Effra 2"/>
            </a:endParaRPr>
          </a:p>
          <a:p>
            <a:pPr marL="626101" lvl="1" indent="-313050" algn="l">
              <a:lnSpc>
                <a:spcPts val="4059"/>
              </a:lnSpc>
              <a:spcBef>
                <a:spcPct val="0"/>
              </a:spcBef>
              <a:buFont typeface="Arial"/>
              <a:buChar char="•"/>
            </a:pPr>
            <a:r>
              <a:rPr lang="en-US" sz="2899" u="none" dirty="0" err="1">
                <a:solidFill>
                  <a:srgbClr val="000000"/>
                </a:solidFill>
                <a:latin typeface="Effra 2"/>
              </a:rPr>
              <a:t>Tenho</a:t>
            </a:r>
            <a:r>
              <a:rPr lang="en-US" sz="2899" u="none" dirty="0">
                <a:solidFill>
                  <a:srgbClr val="000000"/>
                </a:solidFill>
                <a:latin typeface="Effra 2"/>
              </a:rPr>
              <a:t> de </a:t>
            </a:r>
            <a:r>
              <a:rPr lang="en-US" sz="2899" u="none" dirty="0" err="1">
                <a:solidFill>
                  <a:srgbClr val="000000"/>
                </a:solidFill>
                <a:latin typeface="Effra 2"/>
              </a:rPr>
              <a:t>fazer</a:t>
            </a:r>
            <a:r>
              <a:rPr lang="en-US" sz="2899" u="none" dirty="0">
                <a:solidFill>
                  <a:srgbClr val="000000"/>
                </a:solidFill>
                <a:latin typeface="Effra 2"/>
              </a:rPr>
              <a:t> </a:t>
            </a:r>
            <a:r>
              <a:rPr lang="en-US" sz="2899" u="none" dirty="0" err="1">
                <a:solidFill>
                  <a:srgbClr val="000000"/>
                </a:solidFill>
                <a:latin typeface="Effra 2"/>
              </a:rPr>
              <a:t>trabalho</a:t>
            </a:r>
            <a:r>
              <a:rPr lang="en-US" sz="2899" u="none" dirty="0">
                <a:solidFill>
                  <a:srgbClr val="000000"/>
                </a:solidFill>
                <a:latin typeface="Effra 2"/>
              </a:rPr>
              <a:t> de </a:t>
            </a:r>
            <a:r>
              <a:rPr lang="en-US" sz="2899" u="none" dirty="0" err="1">
                <a:solidFill>
                  <a:srgbClr val="000000"/>
                </a:solidFill>
                <a:latin typeface="Effra 2"/>
              </a:rPr>
              <a:t>pesquisa</a:t>
            </a:r>
            <a:r>
              <a:rPr lang="en-US" sz="2899" u="none" dirty="0">
                <a:solidFill>
                  <a:srgbClr val="000000"/>
                </a:solidFill>
                <a:latin typeface="Effra 2"/>
              </a:rPr>
              <a:t>? </a:t>
            </a:r>
          </a:p>
          <a:p>
            <a:pPr marL="313051" lvl="1" algn="l">
              <a:lnSpc>
                <a:spcPts val="4059"/>
              </a:lnSpc>
              <a:spcBef>
                <a:spcPct val="0"/>
              </a:spcBef>
            </a:pPr>
            <a:endParaRPr lang="en-US" sz="2899" u="none" dirty="0">
              <a:solidFill>
                <a:srgbClr val="000000"/>
              </a:solidFill>
              <a:latin typeface="Effra 2"/>
            </a:endParaRPr>
          </a:p>
          <a:p>
            <a:pPr marL="626101" lvl="1" indent="-313050" algn="l">
              <a:lnSpc>
                <a:spcPts val="4059"/>
              </a:lnSpc>
              <a:spcBef>
                <a:spcPct val="0"/>
              </a:spcBef>
              <a:buFont typeface="Arial"/>
              <a:buChar char="•"/>
            </a:pPr>
            <a:r>
              <a:rPr lang="en-US" sz="2899" u="none" dirty="0">
                <a:solidFill>
                  <a:srgbClr val="000000"/>
                </a:solidFill>
                <a:latin typeface="Effra 2"/>
              </a:rPr>
              <a:t>Se sim, </a:t>
            </a:r>
            <a:r>
              <a:rPr lang="en-US" sz="2899" u="none" dirty="0" err="1">
                <a:solidFill>
                  <a:srgbClr val="000000"/>
                </a:solidFill>
                <a:latin typeface="Effra 2"/>
              </a:rPr>
              <a:t>por</a:t>
            </a:r>
            <a:r>
              <a:rPr lang="en-US" sz="2899" u="none" dirty="0">
                <a:solidFill>
                  <a:srgbClr val="000000"/>
                </a:solidFill>
                <a:latin typeface="Effra 2"/>
              </a:rPr>
              <a:t> </a:t>
            </a:r>
            <a:r>
              <a:rPr lang="en-US" sz="2899" u="none" dirty="0" err="1">
                <a:solidFill>
                  <a:srgbClr val="000000"/>
                </a:solidFill>
                <a:latin typeface="Effra 2"/>
              </a:rPr>
              <a:t>onde</a:t>
            </a:r>
            <a:r>
              <a:rPr lang="en-US" sz="2899" u="none" dirty="0">
                <a:solidFill>
                  <a:srgbClr val="000000"/>
                </a:solidFill>
                <a:latin typeface="Effra 2"/>
              </a:rPr>
              <a:t> </a:t>
            </a:r>
            <a:r>
              <a:rPr lang="en-US" sz="2899" u="none" dirty="0" err="1">
                <a:solidFill>
                  <a:srgbClr val="000000"/>
                </a:solidFill>
                <a:latin typeface="Effra 2"/>
              </a:rPr>
              <a:t>começo</a:t>
            </a:r>
            <a:r>
              <a:rPr lang="en-US" sz="2899" u="none" dirty="0">
                <a:solidFill>
                  <a:srgbClr val="000000"/>
                </a:solidFill>
                <a:latin typeface="Effra 2"/>
              </a:rPr>
              <a:t>? </a:t>
            </a:r>
          </a:p>
          <a:p>
            <a:pPr marL="313051" lvl="1">
              <a:lnSpc>
                <a:spcPts val="4059"/>
              </a:lnSpc>
            </a:pPr>
            <a:endParaRPr lang="pt-PT" sz="2899" dirty="0">
              <a:solidFill>
                <a:srgbClr val="000000"/>
              </a:solidFill>
              <a:latin typeface="Effra 2"/>
            </a:endParaRPr>
          </a:p>
          <a:p>
            <a:pPr marL="313051" lvl="1">
              <a:lnSpc>
                <a:spcPts val="4059"/>
              </a:lnSpc>
            </a:pPr>
            <a:endParaRPr lang="pt-PT" sz="2899" dirty="0">
              <a:solidFill>
                <a:srgbClr val="000000"/>
              </a:solidFill>
              <a:latin typeface="Effra 2"/>
            </a:endParaRPr>
          </a:p>
          <a:p>
            <a:pPr marL="626101" lvl="1" indent="-313050">
              <a:lnSpc>
                <a:spcPts val="4059"/>
              </a:lnSpc>
              <a:buFont typeface="Arial"/>
              <a:buChar char="•"/>
            </a:pPr>
            <a:endParaRPr lang="en-US" sz="2899" dirty="0">
              <a:solidFill>
                <a:srgbClr val="000000"/>
              </a:solidFill>
              <a:latin typeface="Effra 2"/>
            </a:endParaRPr>
          </a:p>
          <a:p>
            <a:pPr marL="626101" lvl="1" indent="-313050">
              <a:lnSpc>
                <a:spcPts val="4059"/>
              </a:lnSpc>
              <a:buFont typeface="Arial"/>
              <a:buChar char="•"/>
            </a:pPr>
            <a:endParaRPr lang="en-US" sz="2899" dirty="0">
              <a:solidFill>
                <a:srgbClr val="000000"/>
              </a:solidFill>
              <a:latin typeface="Effra 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C23D95-A004-11E4-31D5-A78BE4164F86}"/>
              </a:ext>
            </a:extLst>
          </p:cNvPr>
          <p:cNvSpPr txBox="1"/>
          <p:nvPr/>
        </p:nvSpPr>
        <p:spPr>
          <a:xfrm>
            <a:off x="6515098" y="8680222"/>
            <a:ext cx="11391902" cy="1262525"/>
          </a:xfrm>
          <a:prstGeom prst="rect">
            <a:avLst/>
          </a:prstGeom>
          <a:solidFill>
            <a:srgbClr val="0092BC"/>
          </a:solidFill>
        </p:spPr>
        <p:txBody>
          <a:bodyPr wrap="square">
            <a:spAutoFit/>
          </a:bodyPr>
          <a:lstStyle/>
          <a:p>
            <a:pPr algn="ctr">
              <a:lnSpc>
                <a:spcPts val="4773"/>
              </a:lnSpc>
            </a:pPr>
            <a:r>
              <a:rPr lang="en-US" sz="2899" dirty="0" err="1">
                <a:solidFill>
                  <a:schemeClr val="bg1"/>
                </a:solidFill>
                <a:latin typeface="Effra 2"/>
              </a:rPr>
              <a:t>Será</a:t>
            </a:r>
            <a:r>
              <a:rPr lang="en-US" sz="2899" dirty="0">
                <a:solidFill>
                  <a:schemeClr val="bg1"/>
                </a:solidFill>
                <a:latin typeface="Effra 2"/>
              </a:rPr>
              <a:t> que o </a:t>
            </a:r>
            <a:r>
              <a:rPr lang="en-US" sz="2899" dirty="0" err="1">
                <a:solidFill>
                  <a:schemeClr val="bg1"/>
                </a:solidFill>
                <a:latin typeface="Effra 2"/>
              </a:rPr>
              <a:t>guião</a:t>
            </a:r>
            <a:r>
              <a:rPr lang="en-US" sz="2899" dirty="0">
                <a:solidFill>
                  <a:schemeClr val="bg1"/>
                </a:solidFill>
                <a:latin typeface="Effra 2"/>
              </a:rPr>
              <a:t> </a:t>
            </a:r>
            <a:r>
              <a:rPr lang="en-US" sz="2899" dirty="0" err="1">
                <a:solidFill>
                  <a:schemeClr val="bg1"/>
                </a:solidFill>
                <a:latin typeface="Effra 2"/>
              </a:rPr>
              <a:t>pode</a:t>
            </a:r>
            <a:r>
              <a:rPr lang="en-US" sz="2899" dirty="0">
                <a:solidFill>
                  <a:schemeClr val="bg1"/>
                </a:solidFill>
                <a:latin typeface="Effra 2"/>
              </a:rPr>
              <a:t> </a:t>
            </a:r>
            <a:r>
              <a:rPr lang="en-US" sz="2899" dirty="0" err="1">
                <a:solidFill>
                  <a:schemeClr val="bg1"/>
                </a:solidFill>
                <a:latin typeface="Effra 2"/>
              </a:rPr>
              <a:t>comprometer</a:t>
            </a:r>
            <a:r>
              <a:rPr lang="en-US" sz="2899" dirty="0">
                <a:solidFill>
                  <a:schemeClr val="bg1"/>
                </a:solidFill>
                <a:latin typeface="Effra 2"/>
              </a:rPr>
              <a:t> a </a:t>
            </a:r>
            <a:r>
              <a:rPr lang="en-US" sz="2899" dirty="0" err="1">
                <a:solidFill>
                  <a:schemeClr val="bg1"/>
                </a:solidFill>
                <a:latin typeface="Effra 2"/>
              </a:rPr>
              <a:t>espontaneidade</a:t>
            </a:r>
            <a:r>
              <a:rPr lang="en-US" sz="2899" dirty="0">
                <a:solidFill>
                  <a:schemeClr val="bg1"/>
                </a:solidFill>
                <a:latin typeface="Effra 2"/>
              </a:rPr>
              <a:t> do </a:t>
            </a:r>
            <a:r>
              <a:rPr lang="en-US" sz="2899" dirty="0" err="1">
                <a:solidFill>
                  <a:schemeClr val="bg1"/>
                </a:solidFill>
                <a:latin typeface="Effra 2"/>
              </a:rPr>
              <a:t>formato</a:t>
            </a:r>
            <a:r>
              <a:rPr lang="en-US" sz="2899" dirty="0">
                <a:solidFill>
                  <a:schemeClr val="bg1"/>
                </a:solidFill>
                <a:latin typeface="Effra 2"/>
              </a:rPr>
              <a:t>?</a:t>
            </a:r>
          </a:p>
          <a:p>
            <a:pPr algn="ctr">
              <a:lnSpc>
                <a:spcPts val="4773"/>
              </a:lnSpc>
            </a:pPr>
            <a:r>
              <a:rPr lang="en-US" sz="2899" dirty="0" err="1">
                <a:solidFill>
                  <a:schemeClr val="bg1"/>
                </a:solidFill>
                <a:latin typeface="Effra 2"/>
              </a:rPr>
              <a:t>Corre</a:t>
            </a:r>
            <a:r>
              <a:rPr lang="en-US" sz="2899" dirty="0">
                <a:solidFill>
                  <a:schemeClr val="bg1"/>
                </a:solidFill>
                <a:latin typeface="Effra 2"/>
              </a:rPr>
              <a:t> sempre </a:t>
            </a:r>
            <a:r>
              <a:rPr lang="en-US" sz="2899" dirty="0" err="1">
                <a:solidFill>
                  <a:schemeClr val="bg1"/>
                </a:solidFill>
                <a:latin typeface="Effra 2"/>
              </a:rPr>
              <a:t>tudo</a:t>
            </a:r>
            <a:r>
              <a:rPr lang="en-US" sz="2899" dirty="0">
                <a:solidFill>
                  <a:schemeClr val="bg1"/>
                </a:solidFill>
                <a:latin typeface="Effra 2"/>
              </a:rPr>
              <a:t> </a:t>
            </a:r>
            <a:r>
              <a:rPr lang="en-US" sz="2899" dirty="0" err="1">
                <a:solidFill>
                  <a:schemeClr val="bg1"/>
                </a:solidFill>
                <a:latin typeface="Effra 2"/>
              </a:rPr>
              <a:t>bem</a:t>
            </a:r>
            <a:r>
              <a:rPr lang="en-US" sz="2899" dirty="0">
                <a:solidFill>
                  <a:schemeClr val="bg1"/>
                </a:solidFill>
                <a:latin typeface="Effra 2"/>
              </a:rPr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9105" t="27052" b="349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750024" y="4229628"/>
            <a:ext cx="9528451" cy="917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90"/>
              </a:lnSpc>
            </a:pPr>
            <a:r>
              <a:rPr lang="en-US" sz="7309" dirty="0">
                <a:solidFill>
                  <a:srgbClr val="FFFFFF"/>
                </a:solidFill>
                <a:latin typeface="Effra 1"/>
              </a:rPr>
              <a:t>a </a:t>
            </a:r>
            <a:r>
              <a:rPr lang="en-US" sz="7309" dirty="0" err="1">
                <a:solidFill>
                  <a:srgbClr val="FFFFFF"/>
                </a:solidFill>
                <a:latin typeface="Effra 1"/>
              </a:rPr>
              <a:t>nossa</a:t>
            </a:r>
            <a:r>
              <a:rPr lang="en-US" sz="7309" dirty="0">
                <a:solidFill>
                  <a:srgbClr val="FFFFFF"/>
                </a:solidFill>
                <a:latin typeface="Effra 1"/>
              </a:rPr>
              <a:t> </a:t>
            </a:r>
            <a:r>
              <a:rPr lang="en-US" sz="7309" dirty="0" err="1">
                <a:solidFill>
                  <a:srgbClr val="FFFFFF"/>
                </a:solidFill>
                <a:latin typeface="Effra 1"/>
              </a:rPr>
              <a:t>comunidade</a:t>
            </a:r>
            <a:endParaRPr lang="en-US" sz="7309" dirty="0">
              <a:solidFill>
                <a:srgbClr val="FFFFFF"/>
              </a:solidFill>
              <a:latin typeface="Effra 1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8628189" y="2237675"/>
            <a:ext cx="9772122" cy="0"/>
          </a:xfrm>
          <a:prstGeom prst="line">
            <a:avLst/>
          </a:prstGeom>
          <a:ln w="1333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8637714" y="7831920"/>
            <a:ext cx="9772122" cy="0"/>
          </a:xfrm>
          <a:prstGeom prst="line">
            <a:avLst/>
          </a:prstGeom>
          <a:ln w="1333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31757" y="215048"/>
            <a:ext cx="2082824" cy="6100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76b208-405e-40dc-9461-46f7ba0beaf0">
      <Terms xmlns="http://schemas.microsoft.com/office/infopath/2007/PartnerControls"/>
    </lcf76f155ced4ddcb4097134ff3c332f>
    <TaxCatchAll xmlns="706c0b58-33d4-4a29-9430-7b2bc36c391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992B9490903F41B582693B46547A33" ma:contentTypeVersion="18" ma:contentTypeDescription="Create a new document." ma:contentTypeScope="" ma:versionID="67752ae84e2662c10ef71b6870cb82d3">
  <xsd:schema xmlns:xsd="http://www.w3.org/2001/XMLSchema" xmlns:xs="http://www.w3.org/2001/XMLSchema" xmlns:p="http://schemas.microsoft.com/office/2006/metadata/properties" xmlns:ns2="7376b208-405e-40dc-9461-46f7ba0beaf0" xmlns:ns3="706c0b58-33d4-4a29-9430-7b2bc36c391e" targetNamespace="http://schemas.microsoft.com/office/2006/metadata/properties" ma:root="true" ma:fieldsID="b9f53b2729101e10685f15a41bde91dc" ns2:_="" ns3:_="">
    <xsd:import namespace="7376b208-405e-40dc-9461-46f7ba0beaf0"/>
    <xsd:import namespace="706c0b58-33d4-4a29-9430-7b2bc36c39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76b208-405e-40dc-9461-46f7ba0bea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dea2aff-83e1-4cb3-b7a2-433f265e0d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6c0b58-33d4-4a29-9430-7b2bc36c391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f64732-a18e-48a7-8ef6-ae3dbd29b834}" ma:internalName="TaxCatchAll" ma:showField="CatchAllData" ma:web="706c0b58-33d4-4a29-9430-7b2bc36c39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50B11D-9F3E-4204-86A5-825DE0B6A07C}">
  <ds:schemaRefs>
    <ds:schemaRef ds:uri="http://schemas.openxmlformats.org/package/2006/metadata/core-properties"/>
    <ds:schemaRef ds:uri="7376b208-405e-40dc-9461-46f7ba0beaf0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706c0b58-33d4-4a29-9430-7b2bc36c391e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F57E881-95E5-420A-96D6-B10D42D215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394ADD-E022-4F44-923E-DA38836F7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76b208-405e-40dc-9461-46f7ba0beaf0"/>
    <ds:schemaRef ds:uri="706c0b58-33d4-4a29-9430-7b2bc36c39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275</Words>
  <Application>Microsoft Office PowerPoint</Application>
  <PresentationFormat>Custom</PresentationFormat>
  <Paragraphs>46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Effra 2</vt:lpstr>
      <vt:lpstr>Effra 1</vt:lpstr>
      <vt:lpstr>Arial</vt:lpstr>
      <vt:lpstr>Calibri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Scicom - Science Bits</dc:title>
  <dc:creator>Sofia Maciel</dc:creator>
  <cp:lastModifiedBy>Sofia Maciel</cp:lastModifiedBy>
  <cp:revision>2</cp:revision>
  <dcterms:created xsi:type="dcterms:W3CDTF">2006-08-16T00:00:00Z</dcterms:created>
  <dcterms:modified xsi:type="dcterms:W3CDTF">2024-05-08T21:50:48Z</dcterms:modified>
  <dc:identifier>DAFguluzyx4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0x0101000A992B9490903F41B582693B46547A33</vt:lpwstr>
  </property>
  <property fmtid="{D5CDD505-2E9C-101B-9397-08002B2CF9AE}" pid="3" name="MediaServiceImageTags">
    <vt:lpwstr/>
  </property>
</Properties>
</file>