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61" r:id="rId2"/>
    <p:sldId id="264" r:id="rId3"/>
  </p:sldIdLst>
  <p:sldSz cx="12192000" cy="6858000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Light" panose="00000400000000000000" pitchFamily="2" charset="0"/>
      <p:regular r:id="rId9"/>
      <p:bold r:id="rId10"/>
      <p:italic r:id="rId11"/>
      <p:boldItalic r:id="rId12"/>
    </p:embeddedFont>
    <p:embeddedFont>
      <p:font typeface="Tw Cen MT Condensed" panose="020B0606020104020203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8AF"/>
    <a:srgbClr val="E5E0F0"/>
    <a:srgbClr val="D7D6EE"/>
    <a:srgbClr val="B1FEFE"/>
    <a:srgbClr val="0CB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708"/>
  </p:normalViewPr>
  <p:slideViewPr>
    <p:cSldViewPr snapToGrid="0">
      <p:cViewPr varScale="1">
        <p:scale>
          <a:sx n="79" d="100"/>
          <a:sy n="79" d="100"/>
        </p:scale>
        <p:origin x="5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Aumentar a conscientização sobre a relevância social dos assuntos 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Experimentando valores através da aplicação prática do conhecimento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Abordando experiências e permitindo conscientemente a reflexão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Capacitar os alunos para orientarem seu próprio aprendizado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Assumindo diferentes </a:t>
            </a:r>
            <a:r>
              <a:rPr lang="pt-PT" dirty="0" err="1"/>
              <a:t>perspectivas</a:t>
            </a:r>
            <a:r>
              <a:rPr lang="pt-PT" dirty="0"/>
              <a:t> por meio da aprendizagem interdisciplinar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B6469A6-7616-8D32-1646-7821BF528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434512" y="4471029"/>
            <a:ext cx="989124" cy="68249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3D915A6-953F-084A-9355-B24C0C802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8363" y="385190"/>
            <a:ext cx="989124" cy="682496"/>
          </a:xfrm>
          <a:prstGeom prst="rect">
            <a:avLst/>
          </a:prstGeom>
        </p:spPr>
      </p:pic>
      <p:pic>
        <p:nvPicPr>
          <p:cNvPr id="8" name="Imagem 7" descr="Uma imagem com Gráficos, Tipo de letra, captura de ecrã, símbolo&#10;&#10;Descrição gerada automaticamente">
            <a:extLst>
              <a:ext uri="{FF2B5EF4-FFF2-40B4-BE49-F238E27FC236}">
                <a16:creationId xmlns:a16="http://schemas.microsoft.com/office/drawing/2014/main" id="{AF53B629-18EA-F0FC-4270-E7C0D814C3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6" y="5181194"/>
            <a:ext cx="4586908" cy="1840257"/>
          </a:xfrm>
          <a:prstGeom prst="rect">
            <a:avLst/>
          </a:prstGeom>
        </p:spPr>
      </p:pic>
      <p:sp>
        <p:nvSpPr>
          <p:cNvPr id="9" name="Título 15">
            <a:extLst>
              <a:ext uri="{FF2B5EF4-FFF2-40B4-BE49-F238E27FC236}">
                <a16:creationId xmlns:a16="http://schemas.microsoft.com/office/drawing/2014/main" id="{E1CA4566-188B-06C0-0BCE-0F0C3FF2A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5100" y="1951037"/>
            <a:ext cx="6781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 dirty="0" err="1"/>
              <a:t>Citation</a:t>
            </a:r>
            <a:endParaRPr lang="pt-PT" dirty="0"/>
          </a:p>
        </p:txBody>
      </p:sp>
      <p:sp>
        <p:nvSpPr>
          <p:cNvPr id="10" name="Marcador de Posição do Texto 17">
            <a:extLst>
              <a:ext uri="{FF2B5EF4-FFF2-40B4-BE49-F238E27FC236}">
                <a16:creationId xmlns:a16="http://schemas.microsoft.com/office/drawing/2014/main" id="{497FFA2D-7D8C-849C-1B68-A105AFF6EF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219" y="853440"/>
            <a:ext cx="5135562" cy="682625"/>
          </a:xfrm>
        </p:spPr>
        <p:txBody>
          <a:bodyPr/>
          <a:lstStyle>
            <a:lvl1pPr algn="ctr">
              <a:defRPr b="1">
                <a:solidFill>
                  <a:srgbClr val="237DBD"/>
                </a:solidFill>
                <a:latin typeface="Montserrat Classic" panose="020B0604020202020204" charset="0"/>
              </a:defRPr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  <p:sp>
        <p:nvSpPr>
          <p:cNvPr id="11" name="Marcador de Posição do Texto 17">
            <a:extLst>
              <a:ext uri="{FF2B5EF4-FFF2-40B4-BE49-F238E27FC236}">
                <a16:creationId xmlns:a16="http://schemas.microsoft.com/office/drawing/2014/main" id="{B9E6569E-AC6B-DAA6-BEA2-D37206CB7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1659" y="4328160"/>
            <a:ext cx="5135562" cy="682625"/>
          </a:xfrm>
        </p:spPr>
        <p:txBody>
          <a:bodyPr>
            <a:normAutofit/>
          </a:bodyPr>
          <a:lstStyle>
            <a:lvl1pPr algn="ctr">
              <a:defRPr lang="pt-PT" sz="2000" b="1" kern="1200" dirty="0">
                <a:solidFill>
                  <a:srgbClr val="237DBD"/>
                </a:solidFill>
                <a:latin typeface="Montserrat Classic" panose="020B060402020202020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PT" dirty="0" err="1"/>
              <a:t>Text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026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F6AA656D-B8C3-C797-CE6A-8009AD85BB8D}"/>
              </a:ext>
            </a:extLst>
          </p:cNvPr>
          <p:cNvGrpSpPr/>
          <p:nvPr userDrawn="1"/>
        </p:nvGrpSpPr>
        <p:grpSpPr>
          <a:xfrm>
            <a:off x="2186940" y="669663"/>
            <a:ext cx="7818120" cy="5518673"/>
            <a:chOff x="533400" y="-1775460"/>
            <a:chExt cx="11658599" cy="82296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16A5CF6-3876-9494-676C-AB40F6B5ED80}"/>
                </a:ext>
              </a:extLst>
            </p:cNvPr>
            <p:cNvSpPr/>
            <p:nvPr userDrawn="1"/>
          </p:nvSpPr>
          <p:spPr>
            <a:xfrm>
              <a:off x="6480572" y="-1775460"/>
              <a:ext cx="5711427" cy="8229600"/>
            </a:xfrm>
            <a:prstGeom prst="rect">
              <a:avLst/>
            </a:prstGeom>
            <a:solidFill>
              <a:srgbClr val="ABEEF7"/>
            </a:solidFill>
          </p:spPr>
          <p:txBody>
            <a:bodyPr/>
            <a:lstStyle/>
            <a:p>
              <a:endParaRPr lang="pt-PT" sz="1100"/>
            </a:p>
          </p:txBody>
        </p:sp>
        <p:sp>
          <p:nvSpPr>
            <p:cNvPr id="8" name="AutoShape 2">
              <a:extLst>
                <a:ext uri="{FF2B5EF4-FFF2-40B4-BE49-F238E27FC236}">
                  <a16:creationId xmlns:a16="http://schemas.microsoft.com/office/drawing/2014/main" id="{4978B22D-F735-62B7-1703-ED1928477DF3}"/>
                </a:ext>
              </a:extLst>
            </p:cNvPr>
            <p:cNvSpPr/>
            <p:nvPr userDrawn="1"/>
          </p:nvSpPr>
          <p:spPr>
            <a:xfrm>
              <a:off x="533400" y="-1775460"/>
              <a:ext cx="5711428" cy="8229600"/>
            </a:xfrm>
            <a:prstGeom prst="rect">
              <a:avLst/>
            </a:prstGeom>
            <a:solidFill>
              <a:srgbClr val="4A48AF"/>
            </a:solidFill>
          </p:spPr>
          <p:txBody>
            <a:bodyPr/>
            <a:lstStyle/>
            <a:p>
              <a:endParaRPr lang="pt-PT" sz="110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B9704612-2A10-BD56-4D9D-B3A97CDB9A39}"/>
                </a:ext>
              </a:extLst>
            </p:cNvPr>
            <p:cNvSpPr txBox="1"/>
            <p:nvPr/>
          </p:nvSpPr>
          <p:spPr>
            <a:xfrm>
              <a:off x="1158925" y="2298084"/>
              <a:ext cx="4460379" cy="41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1"/>
                </a:lnSpc>
              </a:pPr>
              <a:endParaRPr lang="en-US" sz="1100" dirty="0">
                <a:solidFill>
                  <a:srgbClr val="9DEBF6"/>
                </a:solidFill>
                <a:latin typeface="Montserrat Light Bold"/>
              </a:endParaRPr>
            </a:p>
          </p:txBody>
        </p:sp>
      </p:grpSp>
      <p:sp>
        <p:nvSpPr>
          <p:cNvPr id="10" name="Título 16">
            <a:extLst>
              <a:ext uri="{FF2B5EF4-FFF2-40B4-BE49-F238E27FC236}">
                <a16:creationId xmlns:a16="http://schemas.microsoft.com/office/drawing/2014/main" id="{C8FC6649-F0F3-F147-F84B-C90FCF854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843" y="1767205"/>
            <a:ext cx="1768210" cy="1325563"/>
          </a:xfrm>
        </p:spPr>
        <p:txBody>
          <a:bodyPr/>
          <a:lstStyle>
            <a:lvl1pPr algn="ctr">
              <a:defRPr>
                <a:solidFill>
                  <a:srgbClr val="ABEEF7"/>
                </a:solidFill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0">
            <a:extLst>
              <a:ext uri="{FF2B5EF4-FFF2-40B4-BE49-F238E27FC236}">
                <a16:creationId xmlns:a16="http://schemas.microsoft.com/office/drawing/2014/main" id="{4FF5A047-AAA1-080F-EE7B-6764C8AC3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0204" y="3676859"/>
            <a:ext cx="2503487" cy="16414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ABEEF7"/>
                </a:solidFill>
              </a:defRPr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  <p:sp>
        <p:nvSpPr>
          <p:cNvPr id="12" name="Marcador de Posição do Texto 20">
            <a:extLst>
              <a:ext uri="{FF2B5EF4-FFF2-40B4-BE49-F238E27FC236}">
                <a16:creationId xmlns:a16="http://schemas.microsoft.com/office/drawing/2014/main" id="{617562F0-6027-4C91-FC90-120358672A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8308" y="3676858"/>
            <a:ext cx="2503487" cy="16414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48AF"/>
                </a:solidFill>
              </a:defRPr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  <p:sp>
        <p:nvSpPr>
          <p:cNvPr id="13" name="Marcador de Posição do Texto 26">
            <a:extLst>
              <a:ext uri="{FF2B5EF4-FFF2-40B4-BE49-F238E27FC236}">
                <a16:creationId xmlns:a16="http://schemas.microsoft.com/office/drawing/2014/main" id="{7695DACD-D02D-3848-780E-C4920A748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5638" y="1986127"/>
            <a:ext cx="2028825" cy="1414572"/>
          </a:xfrm>
        </p:spPr>
        <p:txBody>
          <a:bodyPr>
            <a:normAutofit/>
          </a:bodyPr>
          <a:lstStyle>
            <a:lvl1pPr marL="0" indent="0" algn="ctr">
              <a:buNone/>
              <a:defRPr lang="pt-PT" sz="5400" b="1" kern="1200" dirty="0">
                <a:solidFill>
                  <a:srgbClr val="4A48AF"/>
                </a:solidFill>
                <a:latin typeface="Tw Cen MT Condensed" panose="020B06060201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493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>
  <p:cSld name="Só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-212574"/>
            <a:ext cx="12245333" cy="2030525"/>
          </a:xfrm>
          <a:prstGeom prst="rect">
            <a:avLst/>
          </a:prstGeom>
          <a:solidFill>
            <a:srgbClr val="4A48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1295" y="4540239"/>
            <a:ext cx="1334902" cy="13349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9492314" y="6190470"/>
            <a:ext cx="1854946" cy="3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3">
                <a:solidFill>
                  <a:srgbClr val="4A48AF"/>
                </a:solidFill>
                <a:latin typeface="Montserrat"/>
                <a:ea typeface="Montserrat"/>
                <a:cs typeface="Montserrat"/>
                <a:sym typeface="Montserrat"/>
              </a:rPr>
              <a:t>SERVICE-LEARNING FOR DEMOCRACY IN EUROPE</a:t>
            </a:r>
            <a:endParaRPr/>
          </a:p>
        </p:txBody>
      </p:sp>
      <p:pic>
        <p:nvPicPr>
          <p:cNvPr id="63" name="Google Shape;63;p7" descr="Uma imagem com texto, Tipo de letra, Gráficos, design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20180" b="25555"/>
          <a:stretch/>
        </p:blipFill>
        <p:spPr>
          <a:xfrm rot="-1638080" flipH="1">
            <a:off x="9649939" y="-643351"/>
            <a:ext cx="4026072" cy="21847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6046466" y="2330394"/>
            <a:ext cx="1335350" cy="1335350"/>
          </a:xfrm>
          <a:custGeom>
            <a:avLst/>
            <a:gdLst/>
            <a:ahLst/>
            <a:cxnLst/>
            <a:rect l="l" t="t" r="r" b="b"/>
            <a:pathLst>
              <a:path w="1335350" h="1335350" extrusionOk="0">
                <a:moveTo>
                  <a:pt x="1335351" y="667675"/>
                </a:moveTo>
                <a:cubicBezTo>
                  <a:pt x="1335351" y="1036422"/>
                  <a:pt x="1036422" y="1335351"/>
                  <a:pt x="667675" y="1335351"/>
                </a:cubicBezTo>
                <a:cubicBezTo>
                  <a:pt x="298928" y="1335351"/>
                  <a:pt x="0" y="1036422"/>
                  <a:pt x="0" y="667675"/>
                </a:cubicBezTo>
                <a:cubicBezTo>
                  <a:pt x="0" y="298928"/>
                  <a:pt x="298928" y="0"/>
                  <a:pt x="667675" y="0"/>
                </a:cubicBezTo>
                <a:cubicBezTo>
                  <a:pt x="1036422" y="0"/>
                  <a:pt x="1335351" y="298928"/>
                  <a:pt x="1335351" y="667675"/>
                </a:cubicBezTo>
                <a:close/>
              </a:path>
            </a:pathLst>
          </a:custGeom>
          <a:solidFill>
            <a:srgbClr val="4A4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1290847" y="2330394"/>
            <a:ext cx="1335350" cy="1335350"/>
          </a:xfrm>
          <a:custGeom>
            <a:avLst/>
            <a:gdLst/>
            <a:ahLst/>
            <a:cxnLst/>
            <a:rect l="l" t="t" r="r" b="b"/>
            <a:pathLst>
              <a:path w="1335350" h="1335350" extrusionOk="0">
                <a:moveTo>
                  <a:pt x="1335351" y="667675"/>
                </a:moveTo>
                <a:cubicBezTo>
                  <a:pt x="1335351" y="1036422"/>
                  <a:pt x="1036422" y="1335351"/>
                  <a:pt x="667675" y="1335351"/>
                </a:cubicBezTo>
                <a:cubicBezTo>
                  <a:pt x="298928" y="1335351"/>
                  <a:pt x="0" y="1036422"/>
                  <a:pt x="0" y="667675"/>
                </a:cubicBezTo>
                <a:cubicBezTo>
                  <a:pt x="0" y="298928"/>
                  <a:pt x="298928" y="0"/>
                  <a:pt x="667675" y="0"/>
                </a:cubicBezTo>
                <a:cubicBezTo>
                  <a:pt x="1036422" y="0"/>
                  <a:pt x="1335351" y="298928"/>
                  <a:pt x="1335351" y="667675"/>
                </a:cubicBezTo>
                <a:close/>
              </a:path>
            </a:pathLst>
          </a:custGeom>
          <a:solidFill>
            <a:srgbClr val="4A4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6046466" y="4540239"/>
            <a:ext cx="1335350" cy="1335350"/>
          </a:xfrm>
          <a:custGeom>
            <a:avLst/>
            <a:gdLst/>
            <a:ahLst/>
            <a:cxnLst/>
            <a:rect l="l" t="t" r="r" b="b"/>
            <a:pathLst>
              <a:path w="1335350" h="1335350" extrusionOk="0">
                <a:moveTo>
                  <a:pt x="1335351" y="667675"/>
                </a:moveTo>
                <a:cubicBezTo>
                  <a:pt x="1335351" y="1036422"/>
                  <a:pt x="1036422" y="1335351"/>
                  <a:pt x="667675" y="1335351"/>
                </a:cubicBezTo>
                <a:cubicBezTo>
                  <a:pt x="298928" y="1335351"/>
                  <a:pt x="0" y="1036422"/>
                  <a:pt x="0" y="667675"/>
                </a:cubicBezTo>
                <a:cubicBezTo>
                  <a:pt x="0" y="298928"/>
                  <a:pt x="298928" y="0"/>
                  <a:pt x="667675" y="0"/>
                </a:cubicBezTo>
                <a:cubicBezTo>
                  <a:pt x="1036422" y="0"/>
                  <a:pt x="1335351" y="298928"/>
                  <a:pt x="1335351" y="667675"/>
                </a:cubicBezTo>
                <a:close/>
              </a:path>
            </a:pathLst>
          </a:custGeom>
          <a:solidFill>
            <a:srgbClr val="4A4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03951" y="1822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FFFF"/>
              </a:buClr>
              <a:buSzPts val="5400"/>
              <a:buFont typeface="Twentieth Century"/>
              <a:buNone/>
              <a:defRPr>
                <a:solidFill>
                  <a:srgbClr val="B3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2849563" y="2392437"/>
            <a:ext cx="2514600" cy="121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2849563" y="4602058"/>
            <a:ext cx="2514600" cy="121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3"/>
          </p:nvPr>
        </p:nvSpPr>
        <p:spPr>
          <a:xfrm>
            <a:off x="7680643" y="2392437"/>
            <a:ext cx="2514600" cy="121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4"/>
          </p:nvPr>
        </p:nvSpPr>
        <p:spPr>
          <a:xfrm>
            <a:off x="7680643" y="4602058"/>
            <a:ext cx="2514600" cy="121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5"/>
          </p:nvPr>
        </p:nvSpPr>
        <p:spPr>
          <a:xfrm>
            <a:off x="1519578" y="2590874"/>
            <a:ext cx="877887" cy="814387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>
            <a:spLocks noGrp="1"/>
          </p:cNvSpPr>
          <p:nvPr>
            <p:ph type="pic" idx="6"/>
          </p:nvPr>
        </p:nvSpPr>
        <p:spPr>
          <a:xfrm>
            <a:off x="1519577" y="4800495"/>
            <a:ext cx="877887" cy="814387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"/>
          <p:cNvSpPr>
            <a:spLocks noGrp="1"/>
          </p:cNvSpPr>
          <p:nvPr>
            <p:ph type="pic" idx="7"/>
          </p:nvPr>
        </p:nvSpPr>
        <p:spPr>
          <a:xfrm>
            <a:off x="6275197" y="2590873"/>
            <a:ext cx="877887" cy="81438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7"/>
          <p:cNvSpPr>
            <a:spLocks noGrp="1"/>
          </p:cNvSpPr>
          <p:nvPr>
            <p:ph type="pic" idx="8"/>
          </p:nvPr>
        </p:nvSpPr>
        <p:spPr>
          <a:xfrm>
            <a:off x="6275197" y="4800495"/>
            <a:ext cx="877887" cy="8143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relva, céu, ar livre, vestuário&#10;&#10;Descrição gerada automaticamente">
            <a:extLst>
              <a:ext uri="{FF2B5EF4-FFF2-40B4-BE49-F238E27FC236}">
                <a16:creationId xmlns:a16="http://schemas.microsoft.com/office/drawing/2014/main" id="{228D14D2-AF33-0799-D169-5A289855D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23475" r="-1324" b="9497"/>
          <a:stretch/>
        </p:blipFill>
        <p:spPr>
          <a:xfrm>
            <a:off x="0" y="-9849"/>
            <a:ext cx="12413002" cy="686784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568E3FD-66FB-B08D-3F43-AC09D787CEE4}"/>
              </a:ext>
            </a:extLst>
          </p:cNvPr>
          <p:cNvSpPr/>
          <p:nvPr userDrawn="1"/>
        </p:nvSpPr>
        <p:spPr>
          <a:xfrm>
            <a:off x="0" y="-9849"/>
            <a:ext cx="12192000" cy="6867849"/>
          </a:xfrm>
          <a:prstGeom prst="rect">
            <a:avLst/>
          </a:prstGeom>
          <a:solidFill>
            <a:srgbClr val="3D36A8">
              <a:alpha val="65000"/>
            </a:srgbClr>
          </a:solidFill>
          <a:ln>
            <a:solidFill>
              <a:srgbClr val="3D3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7494817-6804-9600-F548-885CA7C8552E}"/>
              </a:ext>
            </a:extLst>
          </p:cNvPr>
          <p:cNvSpPr/>
          <p:nvPr userDrawn="1"/>
        </p:nvSpPr>
        <p:spPr>
          <a:xfrm>
            <a:off x="822960" y="754380"/>
            <a:ext cx="10546080" cy="53492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pt-PT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9E841C9-12A1-47BC-8E71-2C2B2EF50D0B}"/>
              </a:ext>
            </a:extLst>
          </p:cNvPr>
          <p:cNvSpPr/>
          <p:nvPr userDrawn="1"/>
        </p:nvSpPr>
        <p:spPr>
          <a:xfrm>
            <a:off x="1386840" y="2451649"/>
            <a:ext cx="3568303" cy="120551"/>
          </a:xfrm>
          <a:prstGeom prst="rect">
            <a:avLst/>
          </a:prstGeom>
          <a:solidFill>
            <a:srgbClr val="9DEBF6"/>
          </a:solidFill>
        </p:spPr>
        <p:txBody>
          <a:bodyPr/>
          <a:lstStyle/>
          <a:p>
            <a:endParaRPr lang="pt-PT"/>
          </a:p>
        </p:txBody>
      </p:sp>
      <p:sp>
        <p:nvSpPr>
          <p:cNvPr id="9" name="Título 19">
            <a:extLst>
              <a:ext uri="{FF2B5EF4-FFF2-40B4-BE49-F238E27FC236}">
                <a16:creationId xmlns:a16="http://schemas.microsoft.com/office/drawing/2014/main" id="{B5DBC0F0-68EF-49A6-E276-E8C6706C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970371"/>
            <a:ext cx="9418320" cy="13255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0" name="Marcador de Posição do Texto 21">
            <a:extLst>
              <a:ext uri="{FF2B5EF4-FFF2-40B4-BE49-F238E27FC236}">
                <a16:creationId xmlns:a16="http://schemas.microsoft.com/office/drawing/2014/main" id="{54CF800C-4A80-40C6-7C69-B7259621C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206" y="2865438"/>
            <a:ext cx="9418320" cy="284956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A4D09-FB00-BCC1-5D0F-6AC01688893C}"/>
              </a:ext>
            </a:extLst>
          </p:cNvPr>
          <p:cNvSpPr txBox="1"/>
          <p:nvPr userDrawn="1"/>
        </p:nvSpPr>
        <p:spPr>
          <a:xfrm>
            <a:off x="9418320" y="6190470"/>
            <a:ext cx="2002934" cy="316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49"/>
              </a:lnSpc>
            </a:pPr>
            <a:r>
              <a:rPr lang="en-US" sz="843" spc="168" dirty="0">
                <a:solidFill>
                  <a:srgbClr val="FFFFFF"/>
                </a:solidFill>
                <a:latin typeface="Montserrat Classic"/>
              </a:rPr>
              <a:t>SERVICE-LEARNING FOR DEMOCRACY IN EUROPE</a:t>
            </a:r>
          </a:p>
        </p:txBody>
      </p:sp>
    </p:spTree>
    <p:extLst>
      <p:ext uri="{BB962C8B-B14F-4D97-AF65-F5344CB8AC3E}">
        <p14:creationId xmlns:p14="http://schemas.microsoft.com/office/powerpoint/2010/main" val="1528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quema Personalizado">
    <p:bg>
      <p:bgPr>
        <a:solidFill>
          <a:srgbClr val="4A4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617C249B-295F-FB50-3C86-ADAB7F704F11}"/>
              </a:ext>
            </a:extLst>
          </p:cNvPr>
          <p:cNvSpPr/>
          <p:nvPr userDrawn="1"/>
        </p:nvSpPr>
        <p:spPr>
          <a:xfrm>
            <a:off x="1546860" y="874395"/>
            <a:ext cx="9098280" cy="510921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pt-PT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7040580-C599-8EC8-3D7D-6F957F0FA853}"/>
              </a:ext>
            </a:extLst>
          </p:cNvPr>
          <p:cNvSpPr txBox="1"/>
          <p:nvPr userDrawn="1"/>
        </p:nvSpPr>
        <p:spPr>
          <a:xfrm>
            <a:off x="9418320" y="6190470"/>
            <a:ext cx="2002934" cy="316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49"/>
              </a:lnSpc>
            </a:pPr>
            <a:r>
              <a:rPr lang="en-US" sz="843" spc="168" dirty="0">
                <a:solidFill>
                  <a:srgbClr val="FFFFFF"/>
                </a:solidFill>
                <a:latin typeface="Montserrat Classic"/>
              </a:rPr>
              <a:t>SERVICE-LEARNING FOR DEMOCRACY IN EUROPE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66700A0-4A88-6BB4-9085-97C29B437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3259" y="874395"/>
            <a:ext cx="574548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9" name="Marcador de Posição da Imagem 19">
            <a:extLst>
              <a:ext uri="{FF2B5EF4-FFF2-40B4-BE49-F238E27FC236}">
                <a16:creationId xmlns:a16="http://schemas.microsoft.com/office/drawing/2014/main" id="{95C157BB-9052-E7DE-D4B4-AF6845E451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68671" y="2699809"/>
            <a:ext cx="1460236" cy="1458382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pic>
        <p:nvPicPr>
          <p:cNvPr id="10" name="Imagem 9" descr="Uma imagem com captura de ecrã, escuridão, Saturação de cores, roxo&#10;&#10;Descrição gerada automaticamente">
            <a:extLst>
              <a:ext uri="{FF2B5EF4-FFF2-40B4-BE49-F238E27FC236}">
                <a16:creationId xmlns:a16="http://schemas.microsoft.com/office/drawing/2014/main" id="{BD6E5518-58FA-1D98-144B-A64676314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3" r="86044" b="49237"/>
          <a:stretch/>
        </p:blipFill>
        <p:spPr>
          <a:xfrm rot="21125512">
            <a:off x="2612251" y="2438232"/>
            <a:ext cx="1486318" cy="621312"/>
          </a:xfrm>
          <a:prstGeom prst="rect">
            <a:avLst/>
          </a:prstGeom>
        </p:spPr>
      </p:pic>
      <p:sp>
        <p:nvSpPr>
          <p:cNvPr id="11" name="Marcador de Posição da Imagem 19">
            <a:extLst>
              <a:ext uri="{FF2B5EF4-FFF2-40B4-BE49-F238E27FC236}">
                <a16:creationId xmlns:a16="http://schemas.microsoft.com/office/drawing/2014/main" id="{4BB65F19-858C-E806-A1D6-11BA29EAD8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5882" y="2699809"/>
            <a:ext cx="1460236" cy="1458382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12" name="Marcador de Posição da Imagem 19">
            <a:extLst>
              <a:ext uri="{FF2B5EF4-FFF2-40B4-BE49-F238E27FC236}">
                <a16:creationId xmlns:a16="http://schemas.microsoft.com/office/drawing/2014/main" id="{1D51EFBE-1C4F-B32F-352D-05BF842EBA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3093" y="2699809"/>
            <a:ext cx="1460236" cy="1458382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pic>
        <p:nvPicPr>
          <p:cNvPr id="13" name="Imagem 12" descr="Uma imagem com captura de ecrã, escuridão, Saturação de cores, roxo&#10;&#10;Descrição gerada automaticamente">
            <a:extLst>
              <a:ext uri="{FF2B5EF4-FFF2-40B4-BE49-F238E27FC236}">
                <a16:creationId xmlns:a16="http://schemas.microsoft.com/office/drawing/2014/main" id="{ADC9BB0F-975F-D3B5-F552-149FF135B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3" r="86044" b="49237"/>
          <a:stretch/>
        </p:blipFill>
        <p:spPr>
          <a:xfrm rot="2282135" flipH="1">
            <a:off x="8499847" y="3707170"/>
            <a:ext cx="1002125" cy="418909"/>
          </a:xfrm>
          <a:prstGeom prst="rect">
            <a:avLst/>
          </a:prstGeom>
        </p:spPr>
      </p:pic>
      <p:sp>
        <p:nvSpPr>
          <p:cNvPr id="14" name="Marcador de Posição do Texto 23">
            <a:extLst>
              <a:ext uri="{FF2B5EF4-FFF2-40B4-BE49-F238E27FC236}">
                <a16:creationId xmlns:a16="http://schemas.microsoft.com/office/drawing/2014/main" id="{495B4F74-DFCE-BF89-9F5B-AAD0F84F7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6782" y="4545172"/>
            <a:ext cx="1624013" cy="7477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  <p:sp>
        <p:nvSpPr>
          <p:cNvPr id="15" name="Marcador de Posição do Texto 23">
            <a:extLst>
              <a:ext uri="{FF2B5EF4-FFF2-40B4-BE49-F238E27FC236}">
                <a16:creationId xmlns:a16="http://schemas.microsoft.com/office/drawing/2014/main" id="{2239DA09-B952-0C1B-F9B1-578EE43B9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3993" y="4545172"/>
            <a:ext cx="1624013" cy="7477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  <p:sp>
        <p:nvSpPr>
          <p:cNvPr id="16" name="Marcador de Posição do Texto 23">
            <a:extLst>
              <a:ext uri="{FF2B5EF4-FFF2-40B4-BE49-F238E27FC236}">
                <a16:creationId xmlns:a16="http://schemas.microsoft.com/office/drawing/2014/main" id="{795D5101-E9EB-B7A0-3587-B9065DC8A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1204" y="4545172"/>
            <a:ext cx="1624013" cy="7477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PT" dirty="0" err="1"/>
              <a:t>Text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27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F4A5DF6A-4A56-CCF5-E895-799E5215AB2C}"/>
              </a:ext>
            </a:extLst>
          </p:cNvPr>
          <p:cNvSpPr/>
          <p:nvPr userDrawn="1"/>
        </p:nvSpPr>
        <p:spPr>
          <a:xfrm>
            <a:off x="9204960" y="0"/>
            <a:ext cx="2421632" cy="6858000"/>
          </a:xfrm>
          <a:prstGeom prst="rect">
            <a:avLst/>
          </a:prstGeom>
          <a:solidFill>
            <a:srgbClr val="4A48AF"/>
          </a:solidFill>
          <a:ln>
            <a:solidFill>
              <a:srgbClr val="237DBD"/>
            </a:solidFill>
          </a:ln>
        </p:spPr>
        <p:txBody>
          <a:bodyPr/>
          <a:lstStyle/>
          <a:p>
            <a:endParaRPr lang="pt-PT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024D373-3C29-C15F-3D3F-AF631B09E72A}"/>
              </a:ext>
            </a:extLst>
          </p:cNvPr>
          <p:cNvSpPr/>
          <p:nvPr userDrawn="1"/>
        </p:nvSpPr>
        <p:spPr>
          <a:xfrm>
            <a:off x="1127522" y="1582284"/>
            <a:ext cx="3568303" cy="120551"/>
          </a:xfrm>
          <a:prstGeom prst="rect">
            <a:avLst/>
          </a:prstGeom>
          <a:solidFill>
            <a:srgbClr val="9DEBF6"/>
          </a:solidFill>
        </p:spPr>
        <p:txBody>
          <a:bodyPr/>
          <a:lstStyle/>
          <a:p>
            <a:endParaRPr lang="pt-PT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3616635-656D-3E69-47AB-1C2361461382}"/>
              </a:ext>
            </a:extLst>
          </p:cNvPr>
          <p:cNvSpPr txBox="1"/>
          <p:nvPr userDrawn="1"/>
        </p:nvSpPr>
        <p:spPr>
          <a:xfrm>
            <a:off x="9418320" y="6190470"/>
            <a:ext cx="2002934" cy="316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49"/>
              </a:lnSpc>
            </a:pPr>
            <a:r>
              <a:rPr lang="en-US" sz="843" spc="168" dirty="0">
                <a:solidFill>
                  <a:srgbClr val="FFFFFF"/>
                </a:solidFill>
                <a:latin typeface="Montserrat Classic"/>
              </a:rPr>
              <a:t>SERVICE-LEARNING FOR DEMOCRACY IN EUROPE</a:t>
            </a:r>
          </a:p>
        </p:txBody>
      </p:sp>
      <p:sp>
        <p:nvSpPr>
          <p:cNvPr id="9" name="Título 11">
            <a:extLst>
              <a:ext uri="{FF2B5EF4-FFF2-40B4-BE49-F238E27FC236}">
                <a16:creationId xmlns:a16="http://schemas.microsoft.com/office/drawing/2014/main" id="{683A0ABF-AB59-D173-00C5-DD3F39161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2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Marcador de Posição do Texto 13">
            <a:extLst>
              <a:ext uri="{FF2B5EF4-FFF2-40B4-BE49-F238E27FC236}">
                <a16:creationId xmlns:a16="http://schemas.microsoft.com/office/drawing/2014/main" id="{82573FF1-CB5D-6D78-F802-10EF567D3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79638"/>
            <a:ext cx="7620000" cy="431323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46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>
            <a:off x="9145050" y="3732153"/>
            <a:ext cx="2519997" cy="85135"/>
          </a:xfrm>
          <a:prstGeom prst="rect">
            <a:avLst/>
          </a:prstGeom>
          <a:solidFill>
            <a:srgbClr val="9DEB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0" descr="Uma imagem com Azul majorelle, arte, Saturação de cores, Arte fractal&#10;&#10;Descrição gerada automaticamente"/>
          <p:cNvPicPr preferRelativeResize="0"/>
          <p:nvPr/>
        </p:nvPicPr>
        <p:blipFill rotWithShape="1">
          <a:blip r:embed="rId2">
            <a:alphaModFix amt="85000"/>
          </a:blip>
          <a:srcRect l="26124" t="23973" r="39877" b="29801"/>
          <a:stretch/>
        </p:blipFill>
        <p:spPr>
          <a:xfrm rot="-10551388" flipH="1">
            <a:off x="-550135" y="3175468"/>
            <a:ext cx="3633286" cy="278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Uma imagem com Azul majorelle, arte, Saturação de cores, Arte fractal&#10;&#10;Descrição gerada automaticamente"/>
          <p:cNvPicPr preferRelativeResize="0"/>
          <p:nvPr/>
        </p:nvPicPr>
        <p:blipFill rotWithShape="1">
          <a:blip r:embed="rId3">
            <a:alphaModFix amt="85000"/>
          </a:blip>
          <a:srcRect t="23474" r="39339"/>
          <a:stretch/>
        </p:blipFill>
        <p:spPr>
          <a:xfrm rot="10800000" flipH="1">
            <a:off x="-161620" y="-9703"/>
            <a:ext cx="6494128" cy="460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 descr="Uma imagem com Gráficos, Tipo de letra, captura de ecrã, símbo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5050" y="1462059"/>
            <a:ext cx="3052033" cy="122446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8872903" y="2485217"/>
            <a:ext cx="2942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8AF"/>
              </a:buClr>
              <a:buSzPts val="5400"/>
              <a:buFont typeface="Twentieth Centur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8493270" y="4221703"/>
            <a:ext cx="3382963" cy="22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8AF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8AF"/>
              </a:buClr>
              <a:buSzPts val="5400"/>
              <a:buFont typeface="Twentieth Century"/>
              <a:buNone/>
              <a:defRPr sz="5400" b="1" i="0" u="none" strike="noStrike" cap="none">
                <a:solidFill>
                  <a:srgbClr val="4A48A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3" r:id="rId3"/>
    <p:sldLayoutId id="2147483662" r:id="rId4"/>
    <p:sldLayoutId id="2147483663" r:id="rId5"/>
    <p:sldLayoutId id="2147483664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20C8AA1-5CC7-5B09-0989-173EB5440D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5294" y="2062264"/>
            <a:ext cx="8122595" cy="440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2BDF0B87-0387-FD5F-E320-3FF0742F630D}"/>
              </a:ext>
            </a:extLst>
          </p:cNvPr>
          <p:cNvSpPr/>
          <p:nvPr/>
        </p:nvSpPr>
        <p:spPr>
          <a:xfrm>
            <a:off x="4135620" y="2405818"/>
            <a:ext cx="3518376" cy="3278222"/>
          </a:xfrm>
          <a:prstGeom prst="roundRect">
            <a:avLst/>
          </a:prstGeom>
          <a:solidFill>
            <a:srgbClr val="E5E0F0"/>
          </a:solidFill>
          <a:ln>
            <a:solidFill>
              <a:srgbClr val="E5E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rgbClr val="D7D6EE"/>
                </a:solidFill>
              </a:ln>
              <a:solidFill>
                <a:srgbClr val="D7D6EE"/>
              </a:solidFill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02394" y="214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FFFF"/>
              </a:buClr>
              <a:buSzPts val="5400"/>
              <a:buFont typeface="Twentieth Century"/>
              <a:buNone/>
            </a:pPr>
            <a:r>
              <a:rPr lang="pt-PT" sz="4700" dirty="0"/>
              <a:t>Como podem as disciplinas STEM promover o envolvimento democrático?</a:t>
            </a:r>
            <a:endParaRPr sz="4700" dirty="0"/>
          </a:p>
        </p:txBody>
      </p:sp>
      <p:pic>
        <p:nvPicPr>
          <p:cNvPr id="14" name="Google Shape;410;p7">
            <a:extLst>
              <a:ext uri="{FF2B5EF4-FFF2-40B4-BE49-F238E27FC236}">
                <a16:creationId xmlns:a16="http://schemas.microsoft.com/office/drawing/2014/main" id="{8DD55537-88B4-40C8-3FF5-AFC6ED1AB1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4" t="2832" r="3544" b="629"/>
          <a:stretch/>
        </p:blipFill>
        <p:spPr>
          <a:xfrm rot="581299">
            <a:off x="1201131" y="4218463"/>
            <a:ext cx="1883576" cy="142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38284CC-AEA4-6A45-D781-9F3D8D220C71}"/>
              </a:ext>
            </a:extLst>
          </p:cNvPr>
          <p:cNvSpPr txBox="1"/>
          <p:nvPr/>
        </p:nvSpPr>
        <p:spPr>
          <a:xfrm>
            <a:off x="795744" y="5872884"/>
            <a:ext cx="269435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00" b="1">
                <a:solidFill>
                  <a:srgbClr val="4A48AF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PT" dirty="0"/>
              <a:t>Estudantes na Madeira criam um percurso científico para a sua comunidade</a:t>
            </a:r>
          </a:p>
        </p:txBody>
      </p:sp>
      <p:pic>
        <p:nvPicPr>
          <p:cNvPr id="17" name="Google Shape;410;p7">
            <a:extLst>
              <a:ext uri="{FF2B5EF4-FFF2-40B4-BE49-F238E27FC236}">
                <a16:creationId xmlns:a16="http://schemas.microsoft.com/office/drawing/2014/main" id="{F4E31251-04DB-A2FB-E344-36467B28C711}"/>
              </a:ext>
            </a:extLst>
          </p:cNvPr>
          <p:cNvPicPr preferRelativeResize="0"/>
          <p:nvPr/>
        </p:nvPicPr>
        <p:blipFill>
          <a:blip r:embed="rId4"/>
          <a:srcRect l="4400" r="4400"/>
          <a:stretch/>
        </p:blipFill>
        <p:spPr>
          <a:xfrm>
            <a:off x="167527" y="2991186"/>
            <a:ext cx="1854058" cy="1403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67A34D-8970-902F-BF16-B1EA7FC1CC74}"/>
              </a:ext>
            </a:extLst>
          </p:cNvPr>
          <p:cNvSpPr txBox="1"/>
          <p:nvPr/>
        </p:nvSpPr>
        <p:spPr>
          <a:xfrm>
            <a:off x="0" y="2062264"/>
            <a:ext cx="218910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300" b="1" dirty="0">
                <a:solidFill>
                  <a:srgbClr val="4A48AF"/>
                </a:solidFill>
                <a:latin typeface="Montserrat" panose="00000500000000000000" pitchFamily="2" charset="0"/>
              </a:rPr>
              <a:t>Estudantes combatem a poluição luminosa no seu município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F1FAD09-E1D2-4DF6-09E3-EB54EE1F26CB}"/>
              </a:ext>
            </a:extLst>
          </p:cNvPr>
          <p:cNvSpPr txBox="1"/>
          <p:nvPr/>
        </p:nvSpPr>
        <p:spPr>
          <a:xfrm>
            <a:off x="7946571" y="3626619"/>
            <a:ext cx="4212466" cy="247760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Sensibilizar para a </a:t>
            </a:r>
            <a:r>
              <a:rPr lang="pt-PT" sz="1300" b="1" dirty="0">
                <a:solidFill>
                  <a:srgbClr val="4A48AF"/>
                </a:solidFill>
                <a:latin typeface="Montserrat "/>
              </a:rPr>
              <a:t>relevância </a:t>
            </a: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social </a:t>
            </a:r>
            <a:r>
              <a:rPr lang="pt-PT" sz="1300" b="1" dirty="0">
                <a:solidFill>
                  <a:srgbClr val="4A48AF"/>
                </a:solidFill>
                <a:latin typeface="Montserrat" panose="00000500000000000000" pitchFamily="2" charset="0"/>
              </a:rPr>
              <a:t>das STEM</a:t>
            </a:r>
          </a:p>
          <a:p>
            <a:pPr algn="ctr">
              <a:spcBef>
                <a:spcPts val="600"/>
              </a:spcBef>
            </a:pPr>
            <a:endParaRPr lang="pt-PT" sz="1300" b="1" dirty="0">
              <a:solidFill>
                <a:srgbClr val="4A48AF"/>
              </a:solidFill>
              <a:latin typeface="Montserrat Light" panose="000004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Encorajar a criação de valores através da </a:t>
            </a:r>
            <a:r>
              <a:rPr lang="pt-PT" sz="1300" b="1" dirty="0">
                <a:solidFill>
                  <a:srgbClr val="4A48AF"/>
                </a:solidFill>
                <a:latin typeface="Montserrat" panose="00000500000000000000" pitchFamily="2" charset="0"/>
              </a:rPr>
              <a:t>aplicação prática dos conhecimentos STEM </a:t>
            </a:r>
          </a:p>
          <a:p>
            <a:pPr algn="ctr">
              <a:spcBef>
                <a:spcPts val="600"/>
              </a:spcBef>
            </a:pPr>
            <a:endParaRPr lang="pt-PT" sz="1300" b="1" dirty="0">
              <a:solidFill>
                <a:srgbClr val="4A48AF"/>
              </a:solidFill>
              <a:latin typeface="Montserrat Light" panose="000004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Experiências reflexivas</a:t>
            </a:r>
          </a:p>
          <a:p>
            <a:pPr algn="ctr">
              <a:spcBef>
                <a:spcPts val="600"/>
              </a:spcBef>
            </a:pPr>
            <a:endParaRPr lang="pt-PT" sz="1300" b="1" dirty="0">
              <a:solidFill>
                <a:srgbClr val="4A48AF"/>
              </a:solidFill>
              <a:latin typeface="Montserrat Light" panose="000004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Capacitar estudantes para </a:t>
            </a:r>
            <a:r>
              <a:rPr lang="pt-PT" sz="1300" b="1" dirty="0">
                <a:solidFill>
                  <a:srgbClr val="4A48AF"/>
                </a:solidFill>
                <a:latin typeface="Montserrat" panose="00000500000000000000" pitchFamily="2" charset="0"/>
              </a:rPr>
              <a:t>orientarem a sua própria aprendizagem</a:t>
            </a:r>
          </a:p>
          <a:p>
            <a:pPr algn="ctr">
              <a:spcBef>
                <a:spcPts val="600"/>
              </a:spcBef>
            </a:pPr>
            <a:endParaRPr lang="pt-PT" sz="1300" b="1" dirty="0">
              <a:solidFill>
                <a:srgbClr val="4A48AF"/>
              </a:solidFill>
              <a:latin typeface="Montserrat Light" panose="000004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sz="1300" b="1" dirty="0">
                <a:solidFill>
                  <a:srgbClr val="4A48AF"/>
                </a:solidFill>
                <a:latin typeface="Montserrat Light" panose="00000400000000000000" pitchFamily="2" charset="0"/>
              </a:rPr>
              <a:t>Adotar diferentes perspetivas através da </a:t>
            </a:r>
            <a:r>
              <a:rPr lang="pt-PT" sz="1300" b="1" dirty="0">
                <a:solidFill>
                  <a:srgbClr val="4A48AF"/>
                </a:solidFill>
                <a:latin typeface="Montserrat" panose="00000500000000000000" pitchFamily="2" charset="0"/>
              </a:rPr>
              <a:t>aprendizagem interdisciplinar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C5DA4D-F99E-0789-2252-032C7F346F2E}"/>
              </a:ext>
            </a:extLst>
          </p:cNvPr>
          <p:cNvSpPr txBox="1"/>
          <p:nvPr/>
        </p:nvSpPr>
        <p:spPr>
          <a:xfrm>
            <a:off x="8898463" y="2009678"/>
            <a:ext cx="2544098" cy="59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rgbClr val="0CBDD0"/>
                </a:solidFill>
              </a:rPr>
              <a:t>Vantagens</a:t>
            </a:r>
          </a:p>
        </p:txBody>
      </p:sp>
      <p:sp>
        <p:nvSpPr>
          <p:cNvPr id="24" name="Seta: Curvada Para a Direita 23">
            <a:extLst>
              <a:ext uri="{FF2B5EF4-FFF2-40B4-BE49-F238E27FC236}">
                <a16:creationId xmlns:a16="http://schemas.microsoft.com/office/drawing/2014/main" id="{7DDACE6E-445D-3DF7-CA88-BA392ECA8036}"/>
              </a:ext>
            </a:extLst>
          </p:cNvPr>
          <p:cNvSpPr/>
          <p:nvPr/>
        </p:nvSpPr>
        <p:spPr>
          <a:xfrm rot="13752583" flipH="1">
            <a:off x="2741706" y="1869414"/>
            <a:ext cx="752245" cy="1971113"/>
          </a:xfrm>
          <a:prstGeom prst="curvedRightArrow">
            <a:avLst/>
          </a:prstGeom>
          <a:solidFill>
            <a:srgbClr val="0CBDD0"/>
          </a:solidFill>
          <a:ln>
            <a:solidFill>
              <a:srgbClr val="0CBD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5" name="Seta: Curvada Para a Direita 24">
            <a:extLst>
              <a:ext uri="{FF2B5EF4-FFF2-40B4-BE49-F238E27FC236}">
                <a16:creationId xmlns:a16="http://schemas.microsoft.com/office/drawing/2014/main" id="{0D25DF7B-0A23-E23C-3764-3841261C4367}"/>
              </a:ext>
            </a:extLst>
          </p:cNvPr>
          <p:cNvSpPr/>
          <p:nvPr/>
        </p:nvSpPr>
        <p:spPr>
          <a:xfrm rot="6006237" flipH="1" flipV="1">
            <a:off x="7375776" y="5389689"/>
            <a:ext cx="690543" cy="1910107"/>
          </a:xfrm>
          <a:prstGeom prst="curvedRightArrow">
            <a:avLst/>
          </a:prstGeom>
          <a:solidFill>
            <a:srgbClr val="0CBDD0"/>
          </a:solidFill>
          <a:ln>
            <a:solidFill>
              <a:srgbClr val="0CBD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C1F4934-D000-FF1E-93EA-FAB8BAA3FA99}"/>
              </a:ext>
            </a:extLst>
          </p:cNvPr>
          <p:cNvSpPr txBox="1"/>
          <p:nvPr/>
        </p:nvSpPr>
        <p:spPr>
          <a:xfrm>
            <a:off x="4272600" y="2621572"/>
            <a:ext cx="32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4A48AF"/>
                </a:solidFill>
              </a:rPr>
              <a:t>O que é </a:t>
            </a:r>
          </a:p>
          <a:p>
            <a:pPr algn="ctr"/>
            <a:r>
              <a:rPr lang="pt-PT" sz="2400" b="1" dirty="0" err="1">
                <a:solidFill>
                  <a:srgbClr val="4A48AF"/>
                </a:solidFill>
              </a:rPr>
              <a:t>Service-Learning</a:t>
            </a:r>
            <a:r>
              <a:rPr lang="pt-PT" sz="2400" b="1" dirty="0">
                <a:solidFill>
                  <a:srgbClr val="4A48AF"/>
                </a:solidFill>
              </a:rPr>
              <a:t>?</a:t>
            </a:r>
          </a:p>
        </p:txBody>
      </p:sp>
      <p:pic>
        <p:nvPicPr>
          <p:cNvPr id="1026" name="Picture 2" descr="SLEAD - Service-Learning for Democracy in Europe">
            <a:extLst>
              <a:ext uri="{FF2B5EF4-FFF2-40B4-BE49-F238E27FC236}">
                <a16:creationId xmlns:a16="http://schemas.microsoft.com/office/drawing/2014/main" id="{6219DED5-E669-869C-841B-44A6D355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06" y="3662567"/>
            <a:ext cx="4470004" cy="16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áfico 30" descr="Lâmpada e lápis com preenchimento sólido">
            <a:extLst>
              <a:ext uri="{FF2B5EF4-FFF2-40B4-BE49-F238E27FC236}">
                <a16:creationId xmlns:a16="http://schemas.microsoft.com/office/drawing/2014/main" id="{BFAC844B-2A02-89C6-E97D-F6BBE4D63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2306" y="2712219"/>
            <a:ext cx="914400" cy="914400"/>
          </a:xfrm>
          <a:prstGeom prst="rect">
            <a:avLst/>
          </a:prstGeom>
        </p:spPr>
      </p:pic>
      <p:pic>
        <p:nvPicPr>
          <p:cNvPr id="129" name="Gráfico 128" descr="Cérebro na cabeça com preenchimento sólido">
            <a:extLst>
              <a:ext uri="{FF2B5EF4-FFF2-40B4-BE49-F238E27FC236}">
                <a16:creationId xmlns:a16="http://schemas.microsoft.com/office/drawing/2014/main" id="{08D3983C-3BF7-0CA1-295F-9FB0D1AA3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5697" y="271221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  <p:bldP spid="18" grpId="0"/>
      <p:bldP spid="22" grpId="0"/>
      <p:bldP spid="23" grpId="0"/>
      <p:bldP spid="24" grpId="0" animBg="1"/>
      <p:bldP spid="25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18">
            <a:extLst>
              <a:ext uri="{FF2B5EF4-FFF2-40B4-BE49-F238E27FC236}">
                <a16:creationId xmlns:a16="http://schemas.microsoft.com/office/drawing/2014/main" id="{FEA4DA1C-20FD-F5F9-770F-534BC9DA5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3839" y="447492"/>
            <a:ext cx="4215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FFFF"/>
              </a:buClr>
              <a:buSzPts val="5400"/>
              <a:buFont typeface="Twentieth Century"/>
              <a:buNone/>
            </a:pPr>
            <a:r>
              <a:rPr lang="pt-PT" sz="6600" dirty="0"/>
              <a:t>Siga-nos!</a:t>
            </a:r>
            <a:endParaRPr sz="6600" dirty="0"/>
          </a:p>
        </p:txBody>
      </p:sp>
      <p:pic>
        <p:nvPicPr>
          <p:cNvPr id="4" name="Gráfico 3" descr="Mundo com preenchimento sólido">
            <a:extLst>
              <a:ext uri="{FF2B5EF4-FFF2-40B4-BE49-F238E27FC236}">
                <a16:creationId xmlns:a16="http://schemas.microsoft.com/office/drawing/2014/main" id="{0A567E2E-3D06-2035-C2F0-50AEF159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1618" y="4142947"/>
            <a:ext cx="914400" cy="914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D31CD3-F9AD-C58B-43AD-8792866E9A6B}"/>
              </a:ext>
            </a:extLst>
          </p:cNvPr>
          <p:cNvSpPr txBox="1"/>
          <p:nvPr/>
        </p:nvSpPr>
        <p:spPr>
          <a:xfrm>
            <a:off x="7441663" y="4338537"/>
            <a:ext cx="4511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4A48AF"/>
                </a:solidFill>
                <a:latin typeface="Montserrat" panose="00000500000000000000" pitchFamily="2" charset="0"/>
              </a:rPr>
              <a:t>www.slead-europe.eu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95D397D-088A-E7BA-08D0-A5570A179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5285" y="5242171"/>
            <a:ext cx="701430" cy="7014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2D2206-4F23-8025-86D4-234B2A6FAA1D}"/>
              </a:ext>
            </a:extLst>
          </p:cNvPr>
          <p:cNvSpPr txBox="1"/>
          <p:nvPr/>
        </p:nvSpPr>
        <p:spPr>
          <a:xfrm>
            <a:off x="7441663" y="5375828"/>
            <a:ext cx="4511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4A48AF"/>
                </a:solidFill>
                <a:latin typeface="Montserrat" panose="00000500000000000000" pitchFamily="2" charset="0"/>
              </a:rPr>
              <a:t>@SLEADproject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6F91AF7-2797-16D6-97E2-6EDA821E0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5927" y="5331276"/>
            <a:ext cx="677127" cy="612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121</Words>
  <Application>Microsoft Office PowerPoint</Application>
  <PresentationFormat>Ecrã Panorâmico</PresentationFormat>
  <Paragraphs>23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12" baseType="lpstr">
      <vt:lpstr>Twentieth Century</vt:lpstr>
      <vt:lpstr>Montserrat Light Bold</vt:lpstr>
      <vt:lpstr>Calibri</vt:lpstr>
      <vt:lpstr>Montserrat</vt:lpstr>
      <vt:lpstr>Montserrat Light</vt:lpstr>
      <vt:lpstr>Arial</vt:lpstr>
      <vt:lpstr>Tw Cen MT Condensed</vt:lpstr>
      <vt:lpstr>Montserrat Classic</vt:lpstr>
      <vt:lpstr>Montserrat </vt:lpstr>
      <vt:lpstr>Tema do Office</vt:lpstr>
      <vt:lpstr>Como podem as disciplinas STEM promover o envolvimento democrático?</vt:lpstr>
      <vt:lpstr>Siga-nos!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Joana Silva</cp:lastModifiedBy>
  <cp:revision>22</cp:revision>
  <dcterms:modified xsi:type="dcterms:W3CDTF">2024-05-07T15:51:54Z</dcterms:modified>
</cp:coreProperties>
</file>