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77" r:id="rId2"/>
    <p:sldId id="414" r:id="rId3"/>
    <p:sldId id="405" r:id="rId4"/>
    <p:sldId id="407" r:id="rId5"/>
    <p:sldId id="409" r:id="rId6"/>
    <p:sldId id="419" r:id="rId7"/>
    <p:sldId id="408" r:id="rId8"/>
    <p:sldId id="418" r:id="rId9"/>
    <p:sldId id="412" r:id="rId10"/>
    <p:sldId id="417" r:id="rId11"/>
    <p:sldId id="416" r:id="rId12"/>
    <p:sldId id="413" r:id="rId13"/>
    <p:sldId id="420" r:id="rId14"/>
    <p:sldId id="400" r:id="rId15"/>
  </p:sldIdLst>
  <p:sldSz cx="10080625" cy="7559675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16"/>
  </p:normalViewPr>
  <p:slideViewPr>
    <p:cSldViewPr>
      <p:cViewPr varScale="1">
        <p:scale>
          <a:sx n="91" d="100"/>
          <a:sy n="91" d="100"/>
        </p:scale>
        <p:origin x="197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CBFD4139-E214-DD78-1B45-D7E491FF1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62DD78CE-743F-8E11-FEC1-C8BADB13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id="{5BB09F2F-E2CE-9BC4-7084-2DF8BB655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17" name="AutoShape 4">
            <a:extLst>
              <a:ext uri="{FF2B5EF4-FFF2-40B4-BE49-F238E27FC236}">
                <a16:creationId xmlns:a16="http://schemas.microsoft.com/office/drawing/2014/main" id="{AB648C8D-3754-CEA5-64C8-5E916E7E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id="{C691EC41-47D0-1BBF-F0CB-D687E629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19" name="AutoShape 6">
            <a:extLst>
              <a:ext uri="{FF2B5EF4-FFF2-40B4-BE49-F238E27FC236}">
                <a16:creationId xmlns:a16="http://schemas.microsoft.com/office/drawing/2014/main" id="{6988E44C-8B90-BDF5-8317-1457146E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20" name="AutoShape 7">
            <a:extLst>
              <a:ext uri="{FF2B5EF4-FFF2-40B4-BE49-F238E27FC236}">
                <a16:creationId xmlns:a16="http://schemas.microsoft.com/office/drawing/2014/main" id="{E75A6D6E-CC63-C875-845C-37A4D52C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3DC82A6C-D95C-C829-8134-008B4DF4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22" name="AutoShape 9">
            <a:extLst>
              <a:ext uri="{FF2B5EF4-FFF2-40B4-BE49-F238E27FC236}">
                <a16:creationId xmlns:a16="http://schemas.microsoft.com/office/drawing/2014/main" id="{18B55239-CE46-8174-CC0C-509AE6CC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23" name="AutoShape 10">
            <a:extLst>
              <a:ext uri="{FF2B5EF4-FFF2-40B4-BE49-F238E27FC236}">
                <a16:creationId xmlns:a16="http://schemas.microsoft.com/office/drawing/2014/main" id="{B68CB18B-7955-6E31-467F-EE608AE2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24" name="AutoShape 11">
            <a:extLst>
              <a:ext uri="{FF2B5EF4-FFF2-40B4-BE49-F238E27FC236}">
                <a16:creationId xmlns:a16="http://schemas.microsoft.com/office/drawing/2014/main" id="{2D6FBFA5-625F-8F9D-5D6B-6F0B1EB92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25" name="AutoShape 12">
            <a:extLst>
              <a:ext uri="{FF2B5EF4-FFF2-40B4-BE49-F238E27FC236}">
                <a16:creationId xmlns:a16="http://schemas.microsoft.com/office/drawing/2014/main" id="{E2E8455F-25CA-1BB4-62E5-458B38706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26" name="AutoShape 13">
            <a:extLst>
              <a:ext uri="{FF2B5EF4-FFF2-40B4-BE49-F238E27FC236}">
                <a16:creationId xmlns:a16="http://schemas.microsoft.com/office/drawing/2014/main" id="{8ACDED73-24EB-6E1D-B0E5-3769AD5C4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27" name="AutoShape 14">
            <a:extLst>
              <a:ext uri="{FF2B5EF4-FFF2-40B4-BE49-F238E27FC236}">
                <a16:creationId xmlns:a16="http://schemas.microsoft.com/office/drawing/2014/main" id="{74983D5D-EE77-C4D2-DE4B-A28F4A44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28" name="AutoShape 15">
            <a:extLst>
              <a:ext uri="{FF2B5EF4-FFF2-40B4-BE49-F238E27FC236}">
                <a16:creationId xmlns:a16="http://schemas.microsoft.com/office/drawing/2014/main" id="{E55A4C3A-8972-CE28-FC10-D80AC332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29" name="AutoShape 16">
            <a:extLst>
              <a:ext uri="{FF2B5EF4-FFF2-40B4-BE49-F238E27FC236}">
                <a16:creationId xmlns:a16="http://schemas.microsoft.com/office/drawing/2014/main" id="{6433745B-CDC6-8FE3-53CA-CF6961EC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30" name="AutoShape 17">
            <a:extLst>
              <a:ext uri="{FF2B5EF4-FFF2-40B4-BE49-F238E27FC236}">
                <a16:creationId xmlns:a16="http://schemas.microsoft.com/office/drawing/2014/main" id="{CD638EFF-80DE-DC2E-6862-79A715D23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31" name="AutoShape 18">
            <a:extLst>
              <a:ext uri="{FF2B5EF4-FFF2-40B4-BE49-F238E27FC236}">
                <a16:creationId xmlns:a16="http://schemas.microsoft.com/office/drawing/2014/main" id="{97826EA6-E46D-ADF3-9CB6-4837B59D8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32" name="AutoShape 19">
            <a:extLst>
              <a:ext uri="{FF2B5EF4-FFF2-40B4-BE49-F238E27FC236}">
                <a16:creationId xmlns:a16="http://schemas.microsoft.com/office/drawing/2014/main" id="{BA8C34B7-AD29-3F4C-F778-0BBAEAD56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33" name="AutoShape 20">
            <a:extLst>
              <a:ext uri="{FF2B5EF4-FFF2-40B4-BE49-F238E27FC236}">
                <a16:creationId xmlns:a16="http://schemas.microsoft.com/office/drawing/2014/main" id="{7CBE5C27-71ED-A468-1C80-27DE67D44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34" name="AutoShape 21">
            <a:extLst>
              <a:ext uri="{FF2B5EF4-FFF2-40B4-BE49-F238E27FC236}">
                <a16:creationId xmlns:a16="http://schemas.microsoft.com/office/drawing/2014/main" id="{A009921E-9C37-A525-9C08-E423862F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35" name="AutoShape 22">
            <a:extLst>
              <a:ext uri="{FF2B5EF4-FFF2-40B4-BE49-F238E27FC236}">
                <a16:creationId xmlns:a16="http://schemas.microsoft.com/office/drawing/2014/main" id="{071AC42F-1D12-1998-A0D9-BEDF72CB1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36" name="AutoShape 23">
            <a:extLst>
              <a:ext uri="{FF2B5EF4-FFF2-40B4-BE49-F238E27FC236}">
                <a16:creationId xmlns:a16="http://schemas.microsoft.com/office/drawing/2014/main" id="{AD28E51D-71E9-87FB-D064-07C24F49B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37" name="AutoShape 24">
            <a:extLst>
              <a:ext uri="{FF2B5EF4-FFF2-40B4-BE49-F238E27FC236}">
                <a16:creationId xmlns:a16="http://schemas.microsoft.com/office/drawing/2014/main" id="{487A6ED2-D350-125D-4FF9-EA2734FDA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38" name="AutoShape 25">
            <a:extLst>
              <a:ext uri="{FF2B5EF4-FFF2-40B4-BE49-F238E27FC236}">
                <a16:creationId xmlns:a16="http://schemas.microsoft.com/office/drawing/2014/main" id="{29C5D7D6-87ED-FEAB-6AC1-2223714C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39" name="AutoShape 26">
            <a:extLst>
              <a:ext uri="{FF2B5EF4-FFF2-40B4-BE49-F238E27FC236}">
                <a16:creationId xmlns:a16="http://schemas.microsoft.com/office/drawing/2014/main" id="{F062034D-D877-979C-38B1-FC35BFDA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40" name="AutoShape 27">
            <a:extLst>
              <a:ext uri="{FF2B5EF4-FFF2-40B4-BE49-F238E27FC236}">
                <a16:creationId xmlns:a16="http://schemas.microsoft.com/office/drawing/2014/main" id="{4FFFCFB5-7EB6-73FA-6567-366309EA5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41" name="AutoShape 28">
            <a:extLst>
              <a:ext uri="{FF2B5EF4-FFF2-40B4-BE49-F238E27FC236}">
                <a16:creationId xmlns:a16="http://schemas.microsoft.com/office/drawing/2014/main" id="{274F6ECA-6054-456A-16F8-19260EED6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42" name="AutoShape 29">
            <a:extLst>
              <a:ext uri="{FF2B5EF4-FFF2-40B4-BE49-F238E27FC236}">
                <a16:creationId xmlns:a16="http://schemas.microsoft.com/office/drawing/2014/main" id="{FE787E3F-86CD-27CA-D0FB-2BF39677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43" name="AutoShape 30">
            <a:extLst>
              <a:ext uri="{FF2B5EF4-FFF2-40B4-BE49-F238E27FC236}">
                <a16:creationId xmlns:a16="http://schemas.microsoft.com/office/drawing/2014/main" id="{693D920A-4748-139D-709E-58DA84989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44" name="AutoShape 31">
            <a:extLst>
              <a:ext uri="{FF2B5EF4-FFF2-40B4-BE49-F238E27FC236}">
                <a16:creationId xmlns:a16="http://schemas.microsoft.com/office/drawing/2014/main" id="{A9327D1C-F7A8-64E2-AF79-959139448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45" name="AutoShape 32">
            <a:extLst>
              <a:ext uri="{FF2B5EF4-FFF2-40B4-BE49-F238E27FC236}">
                <a16:creationId xmlns:a16="http://schemas.microsoft.com/office/drawing/2014/main" id="{394F75AF-D286-DF22-F03F-965ACEE2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46" name="AutoShape 33">
            <a:extLst>
              <a:ext uri="{FF2B5EF4-FFF2-40B4-BE49-F238E27FC236}">
                <a16:creationId xmlns:a16="http://schemas.microsoft.com/office/drawing/2014/main" id="{E44BCCEE-48CE-E66C-D361-23788119F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47" name="AutoShape 34">
            <a:extLst>
              <a:ext uri="{FF2B5EF4-FFF2-40B4-BE49-F238E27FC236}">
                <a16:creationId xmlns:a16="http://schemas.microsoft.com/office/drawing/2014/main" id="{304050D2-C84E-24A0-B9BE-085954D6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48" name="AutoShape 35">
            <a:extLst>
              <a:ext uri="{FF2B5EF4-FFF2-40B4-BE49-F238E27FC236}">
                <a16:creationId xmlns:a16="http://schemas.microsoft.com/office/drawing/2014/main" id="{1CFDD251-594F-515C-9478-C9D921E33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49" name="AutoShape 36">
            <a:extLst>
              <a:ext uri="{FF2B5EF4-FFF2-40B4-BE49-F238E27FC236}">
                <a16:creationId xmlns:a16="http://schemas.microsoft.com/office/drawing/2014/main" id="{5A1D8EAB-38EE-6448-6040-FCFA2F4E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50" name="AutoShape 37">
            <a:extLst>
              <a:ext uri="{FF2B5EF4-FFF2-40B4-BE49-F238E27FC236}">
                <a16:creationId xmlns:a16="http://schemas.microsoft.com/office/drawing/2014/main" id="{56D1D46C-9C7B-275C-9DFE-5916DF1C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51" name="AutoShape 38">
            <a:extLst>
              <a:ext uri="{FF2B5EF4-FFF2-40B4-BE49-F238E27FC236}">
                <a16:creationId xmlns:a16="http://schemas.microsoft.com/office/drawing/2014/main" id="{AEB5838B-9F2B-4372-516F-9D475F85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52" name="AutoShape 39">
            <a:extLst>
              <a:ext uri="{FF2B5EF4-FFF2-40B4-BE49-F238E27FC236}">
                <a16:creationId xmlns:a16="http://schemas.microsoft.com/office/drawing/2014/main" id="{897BB0E9-F190-AEC9-7F44-520057A1A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53" name="AutoShape 40">
            <a:extLst>
              <a:ext uri="{FF2B5EF4-FFF2-40B4-BE49-F238E27FC236}">
                <a16:creationId xmlns:a16="http://schemas.microsoft.com/office/drawing/2014/main" id="{BE93458A-F74E-5DA0-2F94-C2ABB47FB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54" name="AutoShape 41">
            <a:extLst>
              <a:ext uri="{FF2B5EF4-FFF2-40B4-BE49-F238E27FC236}">
                <a16:creationId xmlns:a16="http://schemas.microsoft.com/office/drawing/2014/main" id="{A2A01925-CBA8-6A89-0AEB-349EC682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55" name="AutoShape 42">
            <a:extLst>
              <a:ext uri="{FF2B5EF4-FFF2-40B4-BE49-F238E27FC236}">
                <a16:creationId xmlns:a16="http://schemas.microsoft.com/office/drawing/2014/main" id="{13D967BA-9970-BB7D-C2D4-FF7D5716E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56" name="AutoShape 43">
            <a:extLst>
              <a:ext uri="{FF2B5EF4-FFF2-40B4-BE49-F238E27FC236}">
                <a16:creationId xmlns:a16="http://schemas.microsoft.com/office/drawing/2014/main" id="{920FE1F9-CFAD-A379-4149-F05A7F9B7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57" name="AutoShape 44">
            <a:extLst>
              <a:ext uri="{FF2B5EF4-FFF2-40B4-BE49-F238E27FC236}">
                <a16:creationId xmlns:a16="http://schemas.microsoft.com/office/drawing/2014/main" id="{0DDCF7CE-E858-40C2-D950-5A1B6647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58" name="AutoShape 45">
            <a:extLst>
              <a:ext uri="{FF2B5EF4-FFF2-40B4-BE49-F238E27FC236}">
                <a16:creationId xmlns:a16="http://schemas.microsoft.com/office/drawing/2014/main" id="{C2A48927-F00B-6493-1215-973E73787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59" name="AutoShape 46">
            <a:extLst>
              <a:ext uri="{FF2B5EF4-FFF2-40B4-BE49-F238E27FC236}">
                <a16:creationId xmlns:a16="http://schemas.microsoft.com/office/drawing/2014/main" id="{52CCC2C5-2B8A-57B5-8779-37DF6AEF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60" name="AutoShape 47">
            <a:extLst>
              <a:ext uri="{FF2B5EF4-FFF2-40B4-BE49-F238E27FC236}">
                <a16:creationId xmlns:a16="http://schemas.microsoft.com/office/drawing/2014/main" id="{B5C71C68-C47B-E234-192B-EA91CA08F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61" name="AutoShape 48">
            <a:extLst>
              <a:ext uri="{FF2B5EF4-FFF2-40B4-BE49-F238E27FC236}">
                <a16:creationId xmlns:a16="http://schemas.microsoft.com/office/drawing/2014/main" id="{C6D9AF05-5558-F524-A573-EAFCAA147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62" name="AutoShape 49">
            <a:extLst>
              <a:ext uri="{FF2B5EF4-FFF2-40B4-BE49-F238E27FC236}">
                <a16:creationId xmlns:a16="http://schemas.microsoft.com/office/drawing/2014/main" id="{250CD8F9-A4CB-BCB7-CABD-21D34E85C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63" name="AutoShape 50">
            <a:extLst>
              <a:ext uri="{FF2B5EF4-FFF2-40B4-BE49-F238E27FC236}">
                <a16:creationId xmlns:a16="http://schemas.microsoft.com/office/drawing/2014/main" id="{76A75808-942C-D7AC-81F9-229139CE8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64" name="AutoShape 51">
            <a:extLst>
              <a:ext uri="{FF2B5EF4-FFF2-40B4-BE49-F238E27FC236}">
                <a16:creationId xmlns:a16="http://schemas.microsoft.com/office/drawing/2014/main" id="{62B0C249-1E6F-71FC-F79C-283EC2D82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65" name="AutoShape 52">
            <a:extLst>
              <a:ext uri="{FF2B5EF4-FFF2-40B4-BE49-F238E27FC236}">
                <a16:creationId xmlns:a16="http://schemas.microsoft.com/office/drawing/2014/main" id="{F6230908-8BCA-FCE9-A458-DFAAF6592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66" name="AutoShape 53">
            <a:extLst>
              <a:ext uri="{FF2B5EF4-FFF2-40B4-BE49-F238E27FC236}">
                <a16:creationId xmlns:a16="http://schemas.microsoft.com/office/drawing/2014/main" id="{48D2EA2E-6BA6-6502-3A89-D0C6A5DAB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67" name="AutoShape 54">
            <a:extLst>
              <a:ext uri="{FF2B5EF4-FFF2-40B4-BE49-F238E27FC236}">
                <a16:creationId xmlns:a16="http://schemas.microsoft.com/office/drawing/2014/main" id="{2646D3D2-339D-DABD-A8CC-8C42CE6A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68" name="AutoShape 55">
            <a:extLst>
              <a:ext uri="{FF2B5EF4-FFF2-40B4-BE49-F238E27FC236}">
                <a16:creationId xmlns:a16="http://schemas.microsoft.com/office/drawing/2014/main" id="{1C8049A1-70E1-0DAE-1618-AA3DC442B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69" name="AutoShape 56">
            <a:extLst>
              <a:ext uri="{FF2B5EF4-FFF2-40B4-BE49-F238E27FC236}">
                <a16:creationId xmlns:a16="http://schemas.microsoft.com/office/drawing/2014/main" id="{64DDC3BA-19E8-0CA3-A51C-DCE3E27BB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70" name="AutoShape 57">
            <a:extLst>
              <a:ext uri="{FF2B5EF4-FFF2-40B4-BE49-F238E27FC236}">
                <a16:creationId xmlns:a16="http://schemas.microsoft.com/office/drawing/2014/main" id="{00CCA014-A3BC-BD2E-8924-81174C19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71" name="AutoShape 58">
            <a:extLst>
              <a:ext uri="{FF2B5EF4-FFF2-40B4-BE49-F238E27FC236}">
                <a16:creationId xmlns:a16="http://schemas.microsoft.com/office/drawing/2014/main" id="{4EED42A8-BA4A-0532-42C1-0C8490570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72" name="AutoShape 59">
            <a:extLst>
              <a:ext uri="{FF2B5EF4-FFF2-40B4-BE49-F238E27FC236}">
                <a16:creationId xmlns:a16="http://schemas.microsoft.com/office/drawing/2014/main" id="{F4A1FD9D-3C50-D795-094D-AD84864F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PT"/>
          </a:p>
        </p:txBody>
      </p:sp>
      <p:sp>
        <p:nvSpPr>
          <p:cNvPr id="13373" name="Rectangle 60">
            <a:extLst>
              <a:ext uri="{FF2B5EF4-FFF2-40B4-BE49-F238E27FC236}">
                <a16:creationId xmlns:a16="http://schemas.microsoft.com/office/drawing/2014/main" id="{7DD91E07-251F-B401-F347-75E66A7B4F9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249862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1">
            <a:extLst>
              <a:ext uri="{FF2B5EF4-FFF2-40B4-BE49-F238E27FC236}">
                <a16:creationId xmlns:a16="http://schemas.microsoft.com/office/drawing/2014/main" id="{E198A5E9-38E9-A605-9D03-FC1F00699C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53125" cy="47164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altLang="pt-PT" noProof="0"/>
          </a:p>
        </p:txBody>
      </p:sp>
      <p:sp>
        <p:nvSpPr>
          <p:cNvPr id="2110" name="Rectangle 62">
            <a:extLst>
              <a:ext uri="{FF2B5EF4-FFF2-40B4-BE49-F238E27FC236}">
                <a16:creationId xmlns:a16="http://schemas.microsoft.com/office/drawing/2014/main" id="{BD9E2EBE-2093-DBF6-1BB7-6AE43E0D11D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86113" cy="4397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2111" name="Rectangle 63">
            <a:extLst>
              <a:ext uri="{FF2B5EF4-FFF2-40B4-BE49-F238E27FC236}">
                <a16:creationId xmlns:a16="http://schemas.microsoft.com/office/drawing/2014/main" id="{DCA6DEC2-08AF-E9D7-8184-A848EB6C9ED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186112" cy="4397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2112" name="Rectangle 64">
            <a:extLst>
              <a:ext uri="{FF2B5EF4-FFF2-40B4-BE49-F238E27FC236}">
                <a16:creationId xmlns:a16="http://schemas.microsoft.com/office/drawing/2014/main" id="{5B2D9EA6-AB0C-5D96-4063-DEC38A99FBD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186113" cy="4397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2113" name="Rectangle 65">
            <a:extLst>
              <a:ext uri="{FF2B5EF4-FFF2-40B4-BE49-F238E27FC236}">
                <a16:creationId xmlns:a16="http://schemas.microsoft.com/office/drawing/2014/main" id="{49461A29-E90E-1029-9F6D-1516B5C6FF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186112" cy="4397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9955B2-3481-4846-A764-0D6AA0C32FDB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5">
            <a:extLst>
              <a:ext uri="{FF2B5EF4-FFF2-40B4-BE49-F238E27FC236}">
                <a16:creationId xmlns:a16="http://schemas.microsoft.com/office/drawing/2014/main" id="{C2E9F334-3AF3-05AA-A892-8C0EDC24E6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48A7AE-08B7-DC46-93DF-C94E0E64F217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pt-PT" sz="1400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B7AFA41F-FACA-C3F8-1F71-0E0731C88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3DCB9256-A209-1D48-1C17-9898BA52E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5077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594478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727865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5388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39761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4321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67213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8339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36717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8884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8715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5">
            <a:extLst>
              <a:ext uri="{FF2B5EF4-FFF2-40B4-BE49-F238E27FC236}">
                <a16:creationId xmlns:a16="http://schemas.microsoft.com/office/drawing/2014/main" id="{37C0AD99-C308-0C3E-BEB1-4D0E5D7DB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D2666E-745C-3342-9366-C24BD3078878}" type="slidenum">
              <a:rPr lang="en-US" altLang="pt-PT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pt-PT" sz="1400"/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0D818C52-88C3-EEF0-2D97-B52BB6492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96C5E888-7646-A83F-05AC-85D3BC239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1831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A674E-5D15-C333-19EB-447326070B2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526CC-2017-EDA8-FE00-F8F42BFCCB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A4046-9022-F688-8B8D-369938AD9B3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D53B-2588-1946-A903-3D7DDE37E761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65257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FA97DF-E634-B59F-E2E7-FEEB322A4D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C7998-C2A7-42FA-8F4C-1C1D9604177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A70E78-DC22-2C01-61B2-64CB364076C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7190-EC95-984C-A8C9-A6AAC81C8965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09515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35825" y="301625"/>
            <a:ext cx="2243138" cy="6361113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80187" cy="6361113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0B402D-90B1-14DE-ECDF-2B4660F6B3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47941-5654-F58C-266A-78871B3D009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0A1E7-D919-166A-A8F8-1C03C554072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FC07-BDF1-FC49-AE9A-C9AA2843AF65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5945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4FD396-D4CB-F14D-7FF1-15FF3BBE83C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AE0375-9761-D9A8-3ABB-67DEDBA77A4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A99C8-FCAA-EAAB-1C0F-3B5B96897B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A7A93-6578-5841-B81D-9DFBAFCA625B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9504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689581-0842-375B-D9FA-419C44C266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BD66F-8C8F-91E7-3670-28F3497CB91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61C38-3F54-E286-4CA8-0C2AB4AADF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D129-73F3-8E41-A42B-DCD1B56116CD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27668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11662" cy="489426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67300" y="1768475"/>
            <a:ext cx="4411663" cy="489426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55340AB-F7A9-C085-C75F-D64F149AD3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7553ECB-B7E3-064A-3D04-7259749F31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2AA007-DB83-AD46-02AF-AC4F45D9AA8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3872-87E1-CD4D-B49C-ECCAFDC791EF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35416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E9E9399-24E4-D9DA-77DA-6BB66276335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5F99666-92EB-469C-1E56-D01699C90A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A969D1D-C4D9-D3A2-3FDD-EBEDE98B800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FEFD6-93FB-F749-8A54-833B9FC9F488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11664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A44733-F03E-A4BF-A18D-DBF9688938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DE3E56-5258-CDE2-2AD4-86A42BA8C6C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DD842-BE7D-FFD4-FA16-04301B275F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31D7B-F079-E743-9C9F-9172ED8451BA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78160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697B943-7DE2-B8B3-BB91-4E81FB6DE0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1790F8-864F-F0AB-15B4-162993A172E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A4D3F4-07F9-87C6-0A9D-C73CBD2938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9E7F-4A2C-5145-80C7-818AC253A85F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2876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DF9F2D-3563-3F50-FCE7-DEE471DB72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65A872-6D1A-7905-A0A8-DD50F38635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47EC543-624C-C3A6-32CA-2FB3C47F69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073E-C512-E94B-891A-12E977BD8928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73248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005436-593F-9C4D-AD9A-B275B04DDE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6C5071-0886-9BDF-6FE0-99C899AC92E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AE36FC-0D22-31E9-3CA4-41858B2EF7A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17EB-BE5F-1443-BED7-5A9F56742092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56167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618577E-8098-40DC-FCB3-50B68E38F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8975725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EE65702-5939-A039-B853-093BE8433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975725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PT"/>
              <a:t>Click to edit the outline text format</a:t>
            </a:r>
          </a:p>
          <a:p>
            <a:pPr lvl="1"/>
            <a:r>
              <a:rPr lang="en-GB" altLang="pt-PT"/>
              <a:t>Second Outline Level</a:t>
            </a:r>
          </a:p>
          <a:p>
            <a:pPr lvl="2"/>
            <a:r>
              <a:rPr lang="en-GB" altLang="pt-PT"/>
              <a:t>Third Outline Level</a:t>
            </a:r>
          </a:p>
          <a:p>
            <a:pPr lvl="3"/>
            <a:r>
              <a:rPr lang="en-GB" altLang="pt-PT"/>
              <a:t>Fourth Outline Level</a:t>
            </a:r>
          </a:p>
          <a:p>
            <a:pPr lvl="4"/>
            <a:r>
              <a:rPr lang="en-GB" altLang="pt-PT"/>
              <a:t>Fifth Outline Level</a:t>
            </a:r>
          </a:p>
          <a:p>
            <a:pPr lvl="4"/>
            <a:r>
              <a:rPr lang="en-GB" altLang="pt-PT"/>
              <a:t>Sixth Outline Level</a:t>
            </a:r>
          </a:p>
          <a:p>
            <a:pPr lvl="4"/>
            <a:r>
              <a:rPr lang="en-GB" altLang="pt-PT"/>
              <a:t>Seventh Outline Level</a:t>
            </a:r>
          </a:p>
          <a:p>
            <a:pPr lvl="4"/>
            <a:r>
              <a:rPr lang="en-GB" altLang="pt-PT"/>
              <a:t>Eighth Outline Level</a:t>
            </a:r>
          </a:p>
          <a:p>
            <a:pPr lvl="4"/>
            <a:r>
              <a:rPr lang="en-GB" altLang="pt-PT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C626676-7AC3-3643-450E-A5BA85E67A3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252662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70FA2E-7C89-49DC-1C7D-B08AE5FBED4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00388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3A73D9-4A7E-111A-FC66-8C93FCF0169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252662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FA8689-6030-5947-8C9F-1805DED4414E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D5329CBC-32C0-FD27-0E4A-D1F4F8C72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2132" y="563000"/>
            <a:ext cx="10224888" cy="126871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 b="1" dirty="0" err="1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Avaliação</a:t>
            </a:r>
            <a:r>
              <a:rPr lang="en-US" sz="3400" b="1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da </a:t>
            </a:r>
            <a:r>
              <a:rPr lang="en-US" sz="3400" b="1" dirty="0" err="1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eficácia</a:t>
            </a:r>
            <a:r>
              <a:rPr lang="en-US" sz="3400" b="1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3400" b="1" dirty="0" err="1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comunicação</a:t>
            </a:r>
            <a:r>
              <a:rPr lang="en-US" sz="3400" b="1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br>
              <a:rPr lang="en-US" sz="3400" b="1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</a:br>
            <a:r>
              <a:rPr lang="en-US" sz="3400" b="1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de um </a:t>
            </a:r>
            <a:r>
              <a:rPr lang="en-US" sz="3400" b="1" i="1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podcast</a:t>
            </a:r>
            <a:r>
              <a:rPr lang="en-US" sz="3400" b="1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3400" b="1" dirty="0" err="1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sobre</a:t>
            </a:r>
            <a:r>
              <a:rPr lang="en-US" sz="3400" b="1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3400" b="1" dirty="0" err="1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alimentação</a:t>
            </a:r>
            <a:r>
              <a:rPr lang="en-US" sz="3400" b="1" dirty="0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3400" b="1" dirty="0" err="1"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sustentável</a:t>
            </a:r>
            <a:endParaRPr lang="pt-PT" altLang="pt-PT" sz="3400" dirty="0">
              <a:latin typeface="American Typewriter" panose="02090604020004020304" pitchFamily="18" charset="77"/>
            </a:endParaRPr>
          </a:p>
        </p:txBody>
      </p:sp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9DC14FBB-CECF-D7A8-EDCB-E8BFBFFE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806" y="6013543"/>
            <a:ext cx="1663823" cy="639932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5CFBCE2-0E26-0A8A-13E6-36632E6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44" y="6013543"/>
            <a:ext cx="1519807" cy="66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5F298FA4-8D37-BB73-44CD-398071BF1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8456" y="5292005"/>
            <a:ext cx="103632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pt-PT" altLang="pt-PT" sz="2800" dirty="0">
                <a:latin typeface="American Typewriter" panose="02090604020004020304" pitchFamily="18" charset="77"/>
              </a:rPr>
              <a:t>B. Pinto, A. Matias, A. Granado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pt-PT" altLang="pt-PT" sz="4000" dirty="0">
              <a:latin typeface="Arial Narrow" panose="020B0604020202020204" pitchFamily="34" charset="0"/>
            </a:endParaRPr>
          </a:p>
        </p:txBody>
      </p:sp>
      <p:pic>
        <p:nvPicPr>
          <p:cNvPr id="3" name="Imagem 2" descr="Uma imagem com verde, planta, brócolos&#10;&#10;Descrição gerada automaticamente">
            <a:extLst>
              <a:ext uri="{FF2B5EF4-FFF2-40B4-BE49-F238E27FC236}">
                <a16:creationId xmlns:a16="http://schemas.microsoft.com/office/drawing/2014/main" id="{0617C5CA-EA69-72FF-EF02-B7C00183C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2506759"/>
            <a:ext cx="3911600" cy="26073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A2E998A-B1AA-48D4-EBF4-F43DA23D6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48" y="2546773"/>
            <a:ext cx="3876040" cy="2583815"/>
          </a:xfrm>
          <a:prstGeom prst="rect">
            <a:avLst/>
          </a:prstGeom>
        </p:spPr>
      </p:pic>
      <p:pic>
        <p:nvPicPr>
          <p:cNvPr id="12" name="Imagem 11" descr="Uma imagem com texto, Tipo de letra, Gráficos, logótipo&#10;&#10;Descrição gerada automaticamente">
            <a:extLst>
              <a:ext uri="{FF2B5EF4-FFF2-40B4-BE49-F238E27FC236}">
                <a16:creationId xmlns:a16="http://schemas.microsoft.com/office/drawing/2014/main" id="{CF61DD26-ADE2-6B3B-8407-F857D779C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7845" y="5967250"/>
            <a:ext cx="1786079" cy="6399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06167" y="-63615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Resultados</a:t>
            </a:r>
            <a:r>
              <a:rPr lang="en-US" altLang="pt-PT" sz="4000" dirty="0">
                <a:latin typeface="American Typewriter" panose="02090604020004020304" pitchFamily="18" charset="77"/>
              </a:rPr>
              <a:t> (2)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5A4A1C-83A2-8755-1501-7DCE26CF9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98" y="1547589"/>
            <a:ext cx="8436427" cy="47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10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06167" y="-63615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Resultados</a:t>
            </a:r>
            <a:r>
              <a:rPr lang="en-US" altLang="pt-PT" sz="4000" dirty="0">
                <a:latin typeface="American Typewriter" panose="02090604020004020304" pitchFamily="18" charset="77"/>
              </a:rPr>
              <a:t> (3)</a:t>
            </a:r>
          </a:p>
        </p:txBody>
      </p:sp>
      <p:pic>
        <p:nvPicPr>
          <p:cNvPr id="2" name="Imagem 1" descr="Uma imagem com gráfico&#10;&#10;Descrição gerada automaticamente">
            <a:extLst>
              <a:ext uri="{FF2B5EF4-FFF2-40B4-BE49-F238E27FC236}">
                <a16:creationId xmlns:a16="http://schemas.microsoft.com/office/drawing/2014/main" id="{C11C7613-094B-5716-8DB8-181F0DD44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928" y="1383918"/>
            <a:ext cx="7344816" cy="479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186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06167" y="-63615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Resultados</a:t>
            </a:r>
            <a:r>
              <a:rPr lang="en-US" altLang="pt-PT" sz="4000" dirty="0">
                <a:latin typeface="American Typewriter" panose="02090604020004020304" pitchFamily="18" charset="77"/>
              </a:rPr>
              <a:t> (4)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1156F3-0E8F-A3AC-A788-42243B74ECF9}"/>
              </a:ext>
            </a:extLst>
          </p:cNvPr>
          <p:cNvSpPr txBox="1"/>
          <p:nvPr/>
        </p:nvSpPr>
        <p:spPr>
          <a:xfrm>
            <a:off x="575816" y="2051645"/>
            <a:ext cx="93176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1. Sem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diferenças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significativas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aquisição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conhecimento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entre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dois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meios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(H=1.831; p=0.176)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2. Sem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diferenças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significativas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interesse no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tema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entre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dois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meios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(Z=-0.2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; p=0.826)  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Hábitos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audição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i="1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podcasts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 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leitura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notícias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são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semelhantes</a:t>
            </a:r>
            <a:endParaRPr lang="pt-PT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21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06167" y="-63615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Conclusões</a:t>
            </a:r>
            <a:endParaRPr lang="en-US" altLang="pt-PT" sz="4000" dirty="0">
              <a:latin typeface="American Typewriter" panose="02090604020004020304" pitchFamily="18" charset="77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1156F3-0E8F-A3AC-A788-42243B74ECF9}"/>
              </a:ext>
            </a:extLst>
          </p:cNvPr>
          <p:cNvSpPr txBox="1"/>
          <p:nvPr/>
        </p:nvSpPr>
        <p:spPr>
          <a:xfrm>
            <a:off x="575816" y="2051645"/>
            <a:ext cx="9317607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1.  Ambos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meios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testados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promoveram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aquisição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conhecimento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mas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aumentaram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interesse no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tema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existiram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diferenças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impacto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estatisticamente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significativas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entre </a:t>
            </a:r>
            <a:r>
              <a:rPr lang="en-US" sz="2800" i="1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podcasts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notícias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jornal</a:t>
            </a:r>
            <a:endParaRPr lang="en-US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podcasts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são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uma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maneira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mais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recente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versátil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comunicar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sobre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ciência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ambiente</a:t>
            </a:r>
            <a:endParaRPr lang="en-US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endParaRPr lang="pt-PT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36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6D80E-53E0-0B6A-9029-749C359B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48" y="5364013"/>
            <a:ext cx="8975725" cy="1166813"/>
          </a:xfrm>
        </p:spPr>
        <p:txBody>
          <a:bodyPr/>
          <a:lstStyle/>
          <a:p>
            <a:r>
              <a:rPr lang="pt-PT" dirty="0"/>
              <a:t>Obrigado!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64049ED-6B8E-E66A-DA22-DAEF7A74727A}"/>
              </a:ext>
            </a:extLst>
          </p:cNvPr>
          <p:cNvSpPr txBox="1"/>
          <p:nvPr/>
        </p:nvSpPr>
        <p:spPr>
          <a:xfrm>
            <a:off x="503808" y="1969124"/>
            <a:ext cx="931760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1. Munich Science Communication Lab (Volkswagen foundation) e 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Fundação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para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Ciência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ecnologia</a:t>
            </a:r>
            <a:endParaRPr lang="en-US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Estudantes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(e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professores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participantes</a:t>
            </a:r>
            <a:endParaRPr lang="en-US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Universidade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Lisboa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Universidade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do Algarve,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Universidade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Nova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Lisboa</a:t>
            </a:r>
            <a:endParaRPr lang="pt-PT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06814BA-E962-BFEB-BF06-C2B272CD3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6167" y="-63615"/>
            <a:ext cx="12803188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Agradecimentos</a:t>
            </a:r>
            <a:endParaRPr lang="en-US" altLang="pt-PT" sz="40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034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9A8B483-2802-201D-8C17-1D18DED30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914525"/>
            <a:ext cx="8921750" cy="4535488"/>
          </a:xfrm>
        </p:spPr>
        <p:txBody>
          <a:bodyPr lIns="90000" tIns="46800" rIns="90000" bIns="46800"/>
          <a:lstStyle/>
          <a:p>
            <a:pPr marL="341313" indent="-227013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pt-PT" altLang="pt-PT">
                <a:latin typeface="Arial Narrow" panose="020B0604020202020204" pitchFamily="34" charset="0"/>
              </a:rPr>
              <a:t>  </a:t>
            </a:r>
          </a:p>
          <a:p>
            <a:pPr marL="339725" indent="-227013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pt-PT" altLang="pt-PT">
              <a:latin typeface="Arial Narrow" panose="020B0604020202020204" pitchFamily="34" charset="0"/>
            </a:endParaRPr>
          </a:p>
        </p:txBody>
      </p:sp>
      <p:sp>
        <p:nvSpPr>
          <p:cNvPr id="37890" name="Text Box 3">
            <a:extLst>
              <a:ext uri="{FF2B5EF4-FFF2-40B4-BE49-F238E27FC236}">
                <a16:creationId xmlns:a16="http://schemas.microsoft.com/office/drawing/2014/main" id="{7F93B571-7A59-8FD1-E982-7C801075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243013"/>
            <a:ext cx="9042400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C5176234-FD5E-9611-D110-0C3338CE9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5529263"/>
            <a:ext cx="82931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pt-PT" altLang="pt-PT" sz="2800">
              <a:latin typeface="Arial Narrow" panose="020B0604020202020204" pitchFamily="34" charset="0"/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11275" y="-96044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Objetivos</a:t>
            </a:r>
            <a:endParaRPr lang="en-US" altLang="pt-PT" sz="4000" dirty="0">
              <a:latin typeface="American Typewriter" panose="02090604020004020304" pitchFamily="18" charset="77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852D4B55-F0FE-9F6F-5B05-E71056BE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2330450"/>
            <a:ext cx="9374188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5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</a:pPr>
            <a:endParaRPr lang="pt-PT" altLang="pt-PT">
              <a:latin typeface="Arial Narrow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AA35E4-1E88-A1D3-3FFF-4C3514F1C3F0}"/>
              </a:ext>
            </a:extLst>
          </p:cNvPr>
          <p:cNvSpPr txBox="1"/>
          <p:nvPr/>
        </p:nvSpPr>
        <p:spPr>
          <a:xfrm>
            <a:off x="403225" y="1914525"/>
            <a:ext cx="937418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Criar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um </a:t>
            </a:r>
            <a:r>
              <a:rPr lang="en-US" sz="2800" i="1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podcast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sobre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alimentação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sustentável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Comparar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impacto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na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aquisição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conhecimento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e interesse de um </a:t>
            </a:r>
            <a:r>
              <a:rPr lang="en-US" sz="2800" i="1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podcast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sobre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alimentação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sustentável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com um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artigo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da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imprensa</a:t>
            </a:r>
            <a:endParaRPr lang="en-US" sz="2800" dirty="0">
              <a:solidFill>
                <a:schemeClr val="tx1"/>
              </a:solidFill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Comparar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frequência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uso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i="1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podcasts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artigos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imprensa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dos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participantes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no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estudo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PT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43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9A8B483-2802-201D-8C17-1D18DED30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914525"/>
            <a:ext cx="8921750" cy="4535488"/>
          </a:xfrm>
        </p:spPr>
        <p:txBody>
          <a:bodyPr lIns="90000" tIns="46800" rIns="90000" bIns="46800"/>
          <a:lstStyle/>
          <a:p>
            <a:pPr marL="341313" indent="-227013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pt-PT" altLang="pt-PT">
                <a:latin typeface="Arial Narrow" panose="020B0604020202020204" pitchFamily="34" charset="0"/>
              </a:rPr>
              <a:t>  </a:t>
            </a:r>
          </a:p>
          <a:p>
            <a:pPr marL="339725" indent="-227013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pt-PT" altLang="pt-PT">
              <a:latin typeface="Arial Narrow" panose="020B0604020202020204" pitchFamily="34" charset="0"/>
            </a:endParaRPr>
          </a:p>
        </p:txBody>
      </p:sp>
      <p:sp>
        <p:nvSpPr>
          <p:cNvPr id="37890" name="Text Box 3">
            <a:extLst>
              <a:ext uri="{FF2B5EF4-FFF2-40B4-BE49-F238E27FC236}">
                <a16:creationId xmlns:a16="http://schemas.microsoft.com/office/drawing/2014/main" id="{7F93B571-7A59-8FD1-E982-7C801075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243013"/>
            <a:ext cx="9042400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C5176234-FD5E-9611-D110-0C3338CE9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5529263"/>
            <a:ext cx="82931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pt-PT" altLang="pt-PT" sz="2800">
              <a:latin typeface="Arial Narrow" panose="020B0604020202020204" pitchFamily="34" charset="0"/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11275" y="-96044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Criação</a:t>
            </a:r>
            <a:r>
              <a:rPr lang="en-US" altLang="pt-PT" sz="4000" dirty="0">
                <a:latin typeface="American Typewriter" panose="02090604020004020304" pitchFamily="18" charset="77"/>
              </a:rPr>
              <a:t> do </a:t>
            </a:r>
            <a:r>
              <a:rPr lang="en-US" altLang="pt-PT" sz="4000" i="1" dirty="0">
                <a:latin typeface="American Typewriter" panose="02090604020004020304" pitchFamily="18" charset="77"/>
              </a:rPr>
              <a:t>podcast</a:t>
            </a:r>
            <a:r>
              <a:rPr lang="en-US" altLang="pt-PT" sz="4000" dirty="0">
                <a:latin typeface="American Typewriter" panose="02090604020004020304" pitchFamily="18" charset="77"/>
              </a:rPr>
              <a:t> (1)</a:t>
            </a: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852D4B55-F0FE-9F6F-5B05-E71056BE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2330450"/>
            <a:ext cx="9374188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5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</a:pPr>
            <a:endParaRPr lang="pt-PT" altLang="pt-PT">
              <a:latin typeface="Arial Narrow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3E0688-D78B-C6C6-0534-DF6EF76E6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14" y="1393880"/>
            <a:ext cx="8491761" cy="52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25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9A8B483-2802-201D-8C17-1D18DED30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914525"/>
            <a:ext cx="8921750" cy="4535488"/>
          </a:xfrm>
        </p:spPr>
        <p:txBody>
          <a:bodyPr lIns="90000" tIns="46800" rIns="90000" bIns="46800"/>
          <a:lstStyle/>
          <a:p>
            <a:pPr marL="341313" indent="-227013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pt-PT" altLang="pt-PT">
                <a:latin typeface="Arial Narrow" panose="020B0604020202020204" pitchFamily="34" charset="0"/>
              </a:rPr>
              <a:t>  </a:t>
            </a:r>
          </a:p>
          <a:p>
            <a:pPr marL="339725" indent="-227013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pt-PT" altLang="pt-PT">
              <a:latin typeface="Arial Narrow" panose="020B0604020202020204" pitchFamily="34" charset="0"/>
            </a:endParaRPr>
          </a:p>
        </p:txBody>
      </p:sp>
      <p:sp>
        <p:nvSpPr>
          <p:cNvPr id="37890" name="Text Box 3">
            <a:extLst>
              <a:ext uri="{FF2B5EF4-FFF2-40B4-BE49-F238E27FC236}">
                <a16:creationId xmlns:a16="http://schemas.microsoft.com/office/drawing/2014/main" id="{7F93B571-7A59-8FD1-E982-7C801075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243013"/>
            <a:ext cx="9042400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C5176234-FD5E-9611-D110-0C3338CE9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5529263"/>
            <a:ext cx="82931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pt-PT" altLang="pt-PT" sz="2800">
              <a:latin typeface="Arial Narrow" panose="020B0604020202020204" pitchFamily="34" charset="0"/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11275" y="-96044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Criação</a:t>
            </a:r>
            <a:r>
              <a:rPr lang="en-US" altLang="pt-PT" sz="4000" dirty="0">
                <a:latin typeface="American Typewriter" panose="02090604020004020304" pitchFamily="18" charset="77"/>
              </a:rPr>
              <a:t> do </a:t>
            </a:r>
            <a:r>
              <a:rPr lang="en-US" altLang="pt-PT" sz="4000" i="1" dirty="0">
                <a:latin typeface="American Typewriter" panose="02090604020004020304" pitchFamily="18" charset="77"/>
              </a:rPr>
              <a:t>podcast </a:t>
            </a:r>
            <a:r>
              <a:rPr lang="en-US" altLang="pt-PT" sz="4000" dirty="0">
                <a:latin typeface="American Typewriter" panose="02090604020004020304" pitchFamily="18" charset="77"/>
              </a:rPr>
              <a:t>(2)</a:t>
            </a: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852D4B55-F0FE-9F6F-5B05-E71056BE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2330450"/>
            <a:ext cx="9374188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5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</a:pPr>
            <a:endParaRPr lang="pt-PT" altLang="pt-PT">
              <a:latin typeface="Arial Narrow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656DE3-8FC3-1EA3-B667-EB6711C25EF2}"/>
              </a:ext>
            </a:extLst>
          </p:cNvPr>
          <p:cNvSpPr txBox="1"/>
          <p:nvPr/>
        </p:nvSpPr>
        <p:spPr>
          <a:xfrm>
            <a:off x="403225" y="1914525"/>
            <a:ext cx="9633644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Leite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desperdiçado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alimenta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tecidos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biomédicos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 (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6/02/2023)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Prato do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dia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bolonhesa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insetos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(7/02/2023)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Enriquecer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solos para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fortalecer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alimentos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8/02/2023)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Há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mais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brócolo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 para </a:t>
            </a:r>
            <a:r>
              <a:rPr lang="en-US" sz="2800" dirty="0" err="1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além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 da </a:t>
            </a:r>
            <a:r>
              <a:rPr lang="en-US" sz="2800" dirty="0" err="1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flor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9/02/2023)</a:t>
            </a:r>
            <a:endParaRPr lang="pt-PT" sz="2800" dirty="0">
              <a:solidFill>
                <a:schemeClr val="tx1"/>
              </a:solidFill>
              <a:effectLst/>
              <a:highlight>
                <a:srgbClr val="FFFF00"/>
              </a:highlight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5. 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Um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apetite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mais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verde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10/02/2023)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PT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54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9A8B483-2802-201D-8C17-1D18DED30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914525"/>
            <a:ext cx="8921750" cy="4535488"/>
          </a:xfrm>
        </p:spPr>
        <p:txBody>
          <a:bodyPr lIns="90000" tIns="46800" rIns="90000" bIns="46800"/>
          <a:lstStyle/>
          <a:p>
            <a:pPr marL="341313" indent="-227013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pt-PT" altLang="pt-PT">
                <a:latin typeface="Arial Narrow" panose="020B0604020202020204" pitchFamily="34" charset="0"/>
              </a:rPr>
              <a:t>  </a:t>
            </a:r>
          </a:p>
          <a:p>
            <a:pPr marL="339725" indent="-227013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pt-PT" altLang="pt-PT">
              <a:latin typeface="Arial Narrow" panose="020B0604020202020204" pitchFamily="34" charset="0"/>
            </a:endParaRPr>
          </a:p>
        </p:txBody>
      </p:sp>
      <p:sp>
        <p:nvSpPr>
          <p:cNvPr id="37890" name="Text Box 3">
            <a:extLst>
              <a:ext uri="{FF2B5EF4-FFF2-40B4-BE49-F238E27FC236}">
                <a16:creationId xmlns:a16="http://schemas.microsoft.com/office/drawing/2014/main" id="{7F93B571-7A59-8FD1-E982-7C801075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243013"/>
            <a:ext cx="9042400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endParaRPr lang="pt-PT" altLang="pt-PT">
              <a:latin typeface="Arial Narrow" panose="020B0604020202020204" pitchFamily="34" charset="0"/>
            </a:endParaRP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C5176234-FD5E-9611-D110-0C3338CE9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5529263"/>
            <a:ext cx="82931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pt-PT" altLang="pt-PT" sz="2800">
              <a:latin typeface="Arial Narrow" panose="020B0604020202020204" pitchFamily="34" charset="0"/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11275" y="-96044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Criação</a:t>
            </a:r>
            <a:r>
              <a:rPr lang="en-US" altLang="pt-PT" sz="4000" dirty="0">
                <a:latin typeface="American Typewriter" panose="02090604020004020304" pitchFamily="18" charset="77"/>
              </a:rPr>
              <a:t> do </a:t>
            </a:r>
            <a:r>
              <a:rPr lang="en-US" altLang="pt-PT" sz="4000" i="1" dirty="0">
                <a:latin typeface="American Typewriter" panose="02090604020004020304" pitchFamily="18" charset="77"/>
              </a:rPr>
              <a:t>podcast </a:t>
            </a:r>
            <a:r>
              <a:rPr lang="en-US" altLang="pt-PT" sz="4000" dirty="0">
                <a:latin typeface="American Typewriter" panose="02090604020004020304" pitchFamily="18" charset="77"/>
              </a:rPr>
              <a:t>(3)</a:t>
            </a: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852D4B55-F0FE-9F6F-5B05-E71056BE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2330450"/>
            <a:ext cx="9374188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35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</a:pPr>
            <a:endParaRPr lang="pt-PT" altLang="pt-PT">
              <a:latin typeface="Arial Narrow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656DE3-8FC3-1EA3-B667-EB6711C25EF2}"/>
              </a:ext>
            </a:extLst>
          </p:cNvPr>
          <p:cNvSpPr txBox="1"/>
          <p:nvPr/>
        </p:nvSpPr>
        <p:spPr>
          <a:xfrm>
            <a:off x="315168" y="1953458"/>
            <a:ext cx="959008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Contra o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desper</a:t>
            </a:r>
            <a:r>
              <a:rPr lang="en-US" sz="2800" dirty="0" err="1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dício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mexilhões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 (13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merican Typewriter" panose="02090604020004020304" pitchFamily="18" charset="77"/>
                <a:ea typeface="Times New Roman" panose="02020603050405020304" pitchFamily="18" charset="0"/>
              </a:rPr>
              <a:t>/02/2023)</a:t>
            </a:r>
            <a:endParaRPr lang="pt-PT" sz="2800" dirty="0">
              <a:solidFill>
                <a:schemeClr val="tx1"/>
              </a:solidFill>
              <a:effectLst/>
              <a:highlight>
                <a:srgbClr val="FFFF00"/>
              </a:highlight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rama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, o que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linda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rama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(14/02/2023)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. O IPMA de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olh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nos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polvos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(15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/02/2023)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9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. A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agricultura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inteligente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” 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(16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/02/2023)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 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. Um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pouco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mais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de mar no </a:t>
            </a:r>
            <a:r>
              <a:rPr lang="en-US" sz="2800" dirty="0" err="1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prato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</a:rPr>
              <a:t>17/02/2023)</a:t>
            </a:r>
            <a:endParaRPr lang="pt-PT" sz="2800" dirty="0">
              <a:solidFill>
                <a:schemeClr val="tx1"/>
              </a:solidFill>
              <a:effectLst/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PT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78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58518" y="-48183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Métodos</a:t>
            </a:r>
            <a:r>
              <a:rPr lang="en-US" altLang="pt-PT" sz="4000" dirty="0">
                <a:latin typeface="American Typewriter" panose="02090604020004020304" pitchFamily="18" charset="77"/>
              </a:rPr>
              <a:t> (1)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89048E-A8B6-F1F2-66C7-CAC91904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4" y="1752984"/>
            <a:ext cx="4133475" cy="40537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5C01215-13E1-51A7-A6E8-76E2F763C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312" y="1758862"/>
            <a:ext cx="3959120" cy="40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58518" y="-48183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Métodos</a:t>
            </a:r>
            <a:r>
              <a:rPr lang="en-US" altLang="pt-PT" sz="4000" dirty="0">
                <a:latin typeface="American Typewriter" panose="02090604020004020304" pitchFamily="18" charset="77"/>
              </a:rPr>
              <a:t> (2)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2823ED-027B-0956-6CA2-745A895A4219}"/>
              </a:ext>
            </a:extLst>
          </p:cNvPr>
          <p:cNvSpPr txBox="1"/>
          <p:nvPr/>
        </p:nvSpPr>
        <p:spPr>
          <a:xfrm>
            <a:off x="315168" y="1953458"/>
            <a:ext cx="95900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pt-PT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Escolha de amostra de 102 alunos (</a:t>
            </a:r>
            <a:r>
              <a:rPr lang="pt-PT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Univ</a:t>
            </a:r>
            <a:r>
              <a:rPr lang="pt-PT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Lisboa e </a:t>
            </a:r>
            <a:r>
              <a:rPr lang="pt-PT" sz="2800" dirty="0" err="1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Univ</a:t>
            </a:r>
            <a:r>
              <a:rPr lang="pt-PT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Nova Lisboa)</a:t>
            </a:r>
          </a:p>
          <a:p>
            <a:pPr algn="just"/>
            <a:endParaRPr lang="pt-PT" sz="2800" dirty="0">
              <a:solidFill>
                <a:schemeClr val="tx1"/>
              </a:solidFill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pt-PT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2. Criação de questionários (pré e pós-teste), focando aquisição de conhecimento e interesse</a:t>
            </a:r>
          </a:p>
          <a:p>
            <a:pPr algn="just"/>
            <a:endParaRPr lang="pt-PT" sz="2800" dirty="0">
              <a:solidFill>
                <a:schemeClr val="tx1"/>
              </a:solidFill>
              <a:latin typeface="American Typewriter" panose="02090604020004020304" pitchFamily="18" charset="77"/>
              <a:ea typeface="Times New Roman" panose="02020603050405020304" pitchFamily="18" charset="0"/>
            </a:endParaRPr>
          </a:p>
          <a:p>
            <a:pPr algn="just"/>
            <a:r>
              <a:rPr lang="pt-PT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3.   Testes estatísticos para comparação entre pré e pós-teste, e comparação entre </a:t>
            </a:r>
            <a:r>
              <a:rPr lang="pt-PT" sz="2800" i="1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podcast</a:t>
            </a:r>
            <a:r>
              <a:rPr lang="pt-PT" sz="2800" dirty="0">
                <a:solidFill>
                  <a:schemeClr val="tx1"/>
                </a:solidFill>
                <a:latin typeface="American Typewriter" panose="02090604020004020304" pitchFamily="18" charset="77"/>
                <a:ea typeface="Times New Roman" panose="02020603050405020304" pitchFamily="18" charset="0"/>
              </a:rPr>
              <a:t> e notícia de jornal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PT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17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58518" y="-48183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Métodos</a:t>
            </a:r>
            <a:r>
              <a:rPr lang="en-US" altLang="pt-PT" sz="4000" dirty="0">
                <a:latin typeface="American Typewriter" panose="02090604020004020304" pitchFamily="18" charset="77"/>
              </a:rPr>
              <a:t> (3)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14925AC-3C6D-A8C8-2CD2-87B5F545D223}"/>
              </a:ext>
            </a:extLst>
          </p:cNvPr>
          <p:cNvGrpSpPr/>
          <p:nvPr/>
        </p:nvGrpSpPr>
        <p:grpSpPr>
          <a:xfrm>
            <a:off x="1943976" y="1843756"/>
            <a:ext cx="6264695" cy="4100804"/>
            <a:chOff x="1983250" y="1276426"/>
            <a:chExt cx="6264695" cy="4100804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61316B7A-7B19-E0AA-13DE-F831EF175E53}"/>
                </a:ext>
              </a:extLst>
            </p:cNvPr>
            <p:cNvSpPr txBox="1"/>
            <p:nvPr/>
          </p:nvSpPr>
          <p:spPr>
            <a:xfrm>
              <a:off x="4071484" y="1293155"/>
              <a:ext cx="2160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Pré-teste</a:t>
              </a:r>
            </a:p>
            <a:p>
              <a:pPr algn="ctr"/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(n=115)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FC4147B-3BA7-FB44-82B5-4664578BB29C}"/>
                </a:ext>
              </a:extLst>
            </p:cNvPr>
            <p:cNvSpPr/>
            <p:nvPr/>
          </p:nvSpPr>
          <p:spPr bwMode="auto">
            <a:xfrm>
              <a:off x="3711447" y="1276426"/>
              <a:ext cx="2736294" cy="6952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pt-P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7" name="Conexão Reta 6">
              <a:extLst>
                <a:ext uri="{FF2B5EF4-FFF2-40B4-BE49-F238E27FC236}">
                  <a16:creationId xmlns:a16="http://schemas.microsoft.com/office/drawing/2014/main" id="{AFF09097-D7D4-8E6A-4D66-06612C9155B8}"/>
                </a:ext>
              </a:extLst>
            </p:cNvPr>
            <p:cNvCxnSpPr/>
            <p:nvPr/>
          </p:nvCxnSpPr>
          <p:spPr bwMode="auto">
            <a:xfrm>
              <a:off x="6621293" y="2582651"/>
              <a:ext cx="0" cy="41944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Conexão Reta 8">
              <a:extLst>
                <a:ext uri="{FF2B5EF4-FFF2-40B4-BE49-F238E27FC236}">
                  <a16:creationId xmlns:a16="http://schemas.microsoft.com/office/drawing/2014/main" id="{633F5CBD-E925-DC03-A9BA-8A119D91EA59}"/>
                </a:ext>
              </a:extLst>
            </p:cNvPr>
            <p:cNvCxnSpPr/>
            <p:nvPr/>
          </p:nvCxnSpPr>
          <p:spPr bwMode="auto">
            <a:xfrm>
              <a:off x="5040312" y="2411685"/>
              <a:ext cx="68407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id="{2F83283A-485E-DDC2-2236-7C0AF64AE494}"/>
                </a:ext>
              </a:extLst>
            </p:cNvPr>
            <p:cNvCxnSpPr/>
            <p:nvPr/>
          </p:nvCxnSpPr>
          <p:spPr bwMode="auto">
            <a:xfrm>
              <a:off x="4356236" y="2411685"/>
              <a:ext cx="68407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63CEC1E-DCD2-FE31-B8E9-8B7EDAC10F05}"/>
                </a:ext>
              </a:extLst>
            </p:cNvPr>
            <p:cNvSpPr txBox="1"/>
            <p:nvPr/>
          </p:nvSpPr>
          <p:spPr>
            <a:xfrm>
              <a:off x="2302588" y="2227019"/>
              <a:ext cx="2157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1 semana depois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73BD817-BC87-18E5-C8AB-FBE9C637DB6E}"/>
                </a:ext>
              </a:extLst>
            </p:cNvPr>
            <p:cNvSpPr/>
            <p:nvPr/>
          </p:nvSpPr>
          <p:spPr bwMode="auto">
            <a:xfrm>
              <a:off x="2079088" y="3041729"/>
              <a:ext cx="2784188" cy="66713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1978DD9A-7FE1-3D45-2ACC-83284B54F510}"/>
                </a:ext>
              </a:extLst>
            </p:cNvPr>
            <p:cNvSpPr txBox="1"/>
            <p:nvPr/>
          </p:nvSpPr>
          <p:spPr>
            <a:xfrm>
              <a:off x="5718533" y="2227019"/>
              <a:ext cx="2207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1 semana depois</a:t>
              </a:r>
            </a:p>
          </p:txBody>
        </p:sp>
        <p:cxnSp>
          <p:nvCxnSpPr>
            <p:cNvPr id="17" name="Conexão Reta 16">
              <a:extLst>
                <a:ext uri="{FF2B5EF4-FFF2-40B4-BE49-F238E27FC236}">
                  <a16:creationId xmlns:a16="http://schemas.microsoft.com/office/drawing/2014/main" id="{36594A49-39BA-7FD6-965B-64CD18CA844F}"/>
                </a:ext>
              </a:extLst>
            </p:cNvPr>
            <p:cNvCxnSpPr/>
            <p:nvPr/>
          </p:nvCxnSpPr>
          <p:spPr bwMode="auto">
            <a:xfrm>
              <a:off x="3485250" y="2580962"/>
              <a:ext cx="0" cy="41944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exão Reta 19">
              <a:extLst>
                <a:ext uri="{FF2B5EF4-FFF2-40B4-BE49-F238E27FC236}">
                  <a16:creationId xmlns:a16="http://schemas.microsoft.com/office/drawing/2014/main" id="{1B530077-E2E9-1172-C9F6-AAB5502E5612}"/>
                </a:ext>
              </a:extLst>
            </p:cNvPr>
            <p:cNvCxnSpPr/>
            <p:nvPr/>
          </p:nvCxnSpPr>
          <p:spPr bwMode="auto">
            <a:xfrm>
              <a:off x="5089177" y="1971682"/>
              <a:ext cx="0" cy="41944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294DEAC9-4183-FCF2-2D2A-A129CA2DFECB}"/>
                </a:ext>
              </a:extLst>
            </p:cNvPr>
            <p:cNvSpPr txBox="1"/>
            <p:nvPr/>
          </p:nvSpPr>
          <p:spPr>
            <a:xfrm>
              <a:off x="1983250" y="3059717"/>
              <a:ext cx="27841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Exposição ao podcast</a:t>
              </a:r>
            </a:p>
            <a:p>
              <a:pPr algn="ctr"/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(n=51)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3CC78F63-103D-E87F-ECD2-CF0057D619DB}"/>
                </a:ext>
              </a:extLst>
            </p:cNvPr>
            <p:cNvSpPr txBox="1"/>
            <p:nvPr/>
          </p:nvSpPr>
          <p:spPr>
            <a:xfrm>
              <a:off x="5079594" y="3091614"/>
              <a:ext cx="31683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Exposição à notícia</a:t>
              </a:r>
            </a:p>
            <a:p>
              <a:pPr algn="ctr"/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(n=51)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91649912-A9D5-808C-2F1A-D9A0F2E622DE}"/>
                </a:ext>
              </a:extLst>
            </p:cNvPr>
            <p:cNvSpPr/>
            <p:nvPr/>
          </p:nvSpPr>
          <p:spPr bwMode="auto">
            <a:xfrm>
              <a:off x="5175432" y="3048455"/>
              <a:ext cx="3000506" cy="66713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5" name="Conexão Reta 4">
              <a:extLst>
                <a:ext uri="{FF2B5EF4-FFF2-40B4-BE49-F238E27FC236}">
                  <a16:creationId xmlns:a16="http://schemas.microsoft.com/office/drawing/2014/main" id="{4DC740F9-9EBF-91A6-3F5A-61C1E8832BF4}"/>
                </a:ext>
              </a:extLst>
            </p:cNvPr>
            <p:cNvCxnSpPr/>
            <p:nvPr/>
          </p:nvCxnSpPr>
          <p:spPr bwMode="auto">
            <a:xfrm>
              <a:off x="3479587" y="3706048"/>
              <a:ext cx="0" cy="37459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9FE2CAC-2FFC-72EA-E922-8E9A35015D8D}"/>
                </a:ext>
              </a:extLst>
            </p:cNvPr>
            <p:cNvSpPr txBox="1"/>
            <p:nvPr/>
          </p:nvSpPr>
          <p:spPr>
            <a:xfrm>
              <a:off x="2233468" y="4855355"/>
              <a:ext cx="25339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Pós-teste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2DE990F-A146-0E5A-3600-23317950A3A2}"/>
                </a:ext>
              </a:extLst>
            </p:cNvPr>
            <p:cNvSpPr/>
            <p:nvPr/>
          </p:nvSpPr>
          <p:spPr bwMode="auto">
            <a:xfrm>
              <a:off x="2079089" y="4710099"/>
              <a:ext cx="2784188" cy="66713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pt-P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67D1A21C-7406-8D64-6921-0932C43E504D}"/>
                </a:ext>
              </a:extLst>
            </p:cNvPr>
            <p:cNvSpPr txBox="1"/>
            <p:nvPr/>
          </p:nvSpPr>
          <p:spPr>
            <a:xfrm>
              <a:off x="2261200" y="4080647"/>
              <a:ext cx="23636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Logo depois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6FF470F-03A1-D3F5-6EC9-49B5811B178F}"/>
                </a:ext>
              </a:extLst>
            </p:cNvPr>
            <p:cNvSpPr txBox="1"/>
            <p:nvPr/>
          </p:nvSpPr>
          <p:spPr>
            <a:xfrm>
              <a:off x="5725358" y="4131203"/>
              <a:ext cx="18372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b="1" dirty="0">
                  <a:solidFill>
                    <a:schemeClr val="tx1"/>
                  </a:solidFill>
                  <a:latin typeface="American Typewriter" panose="02090604020004020304" pitchFamily="18" charset="77"/>
                </a:rPr>
                <a:t>Logo depois</a:t>
              </a:r>
            </a:p>
          </p:txBody>
        </p:sp>
      </p:grp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424AE55B-56A6-1C54-F0BA-172E79B47E64}"/>
              </a:ext>
            </a:extLst>
          </p:cNvPr>
          <p:cNvCxnSpPr/>
          <p:nvPr/>
        </p:nvCxnSpPr>
        <p:spPr bwMode="auto">
          <a:xfrm>
            <a:off x="3440305" y="4984751"/>
            <a:ext cx="0" cy="26704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D7D66090-1D0E-8B95-7513-49DDF5EE6FF4}"/>
              </a:ext>
            </a:extLst>
          </p:cNvPr>
          <p:cNvCxnSpPr/>
          <p:nvPr/>
        </p:nvCxnSpPr>
        <p:spPr bwMode="auto">
          <a:xfrm>
            <a:off x="6592510" y="4999351"/>
            <a:ext cx="0" cy="26704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28998CD-BBDA-3394-3CB4-B01D0587EFE7}"/>
              </a:ext>
            </a:extLst>
          </p:cNvPr>
          <p:cNvSpPr txBox="1"/>
          <p:nvPr/>
        </p:nvSpPr>
        <p:spPr>
          <a:xfrm>
            <a:off x="5906304" y="5412901"/>
            <a:ext cx="1550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tx1"/>
                </a:solidFill>
                <a:latin typeface="American Typewriter" panose="02090604020004020304" pitchFamily="18" charset="77"/>
              </a:rPr>
              <a:t>Pós-teste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BE8BBC0-B2A9-823E-8340-F9442D023AF6}"/>
              </a:ext>
            </a:extLst>
          </p:cNvPr>
          <p:cNvSpPr/>
          <p:nvPr/>
        </p:nvSpPr>
        <p:spPr bwMode="auto">
          <a:xfrm>
            <a:off x="5136150" y="5277429"/>
            <a:ext cx="3000499" cy="6671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3A96CCF0-5CEF-4B77-9809-C42EAF4AC937}"/>
              </a:ext>
            </a:extLst>
          </p:cNvPr>
          <p:cNvCxnSpPr/>
          <p:nvPr/>
        </p:nvCxnSpPr>
        <p:spPr bwMode="auto">
          <a:xfrm>
            <a:off x="6574266" y="4273377"/>
            <a:ext cx="0" cy="37459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899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">
            <a:extLst>
              <a:ext uri="{FF2B5EF4-FFF2-40B4-BE49-F238E27FC236}">
                <a16:creationId xmlns:a16="http://schemas.microsoft.com/office/drawing/2014/main" id="{39DC3B39-018C-917D-479B-7F65AFDA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06167" y="-63615"/>
            <a:ext cx="12803188" cy="1882775"/>
          </a:xfrm>
        </p:spPr>
        <p:txBody>
          <a:bodyPr lIns="90000" tIns="46800" rIns="90000" bIns="468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altLang="pt-PT" sz="4000" dirty="0" err="1">
                <a:latin typeface="American Typewriter" panose="02090604020004020304" pitchFamily="18" charset="77"/>
              </a:rPr>
              <a:t>Resultados</a:t>
            </a:r>
            <a:r>
              <a:rPr lang="en-US" altLang="pt-PT" sz="4000" dirty="0">
                <a:latin typeface="American Typewriter" panose="02090604020004020304" pitchFamily="18" charset="77"/>
              </a:rPr>
              <a:t> (1)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0CF4A0-B3AD-D75D-B3FA-89BA4FF2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964" y="1475581"/>
            <a:ext cx="788692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17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P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P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38981</TotalTime>
  <Words>491</Words>
  <Application>Microsoft Macintosh PowerPoint</Application>
  <PresentationFormat>Personalizados</PresentationFormat>
  <Paragraphs>107</Paragraphs>
  <Slides>14</Slides>
  <Notes>13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9" baseType="lpstr">
      <vt:lpstr>American Typewriter</vt:lpstr>
      <vt:lpstr>Arial</vt:lpstr>
      <vt:lpstr>Arial Narrow</vt:lpstr>
      <vt:lpstr>Times New Roman</vt:lpstr>
      <vt:lpstr>Tema do Office</vt:lpstr>
      <vt:lpstr>Avaliação da eficácia de comunicação  de um podcast sobre alimentação sustentável</vt:lpstr>
      <vt:lpstr>Objetivos</vt:lpstr>
      <vt:lpstr>Criação do podcast (1)</vt:lpstr>
      <vt:lpstr>Criação do podcast (2)</vt:lpstr>
      <vt:lpstr>Criação do podcast (3)</vt:lpstr>
      <vt:lpstr>Métodos (1)</vt:lpstr>
      <vt:lpstr>Métodos (2)</vt:lpstr>
      <vt:lpstr>Métodos (3)</vt:lpstr>
      <vt:lpstr>Resultados (1)</vt:lpstr>
      <vt:lpstr>Resultados (2)</vt:lpstr>
      <vt:lpstr>Resultados (3)</vt:lpstr>
      <vt:lpstr>Resultados (4)</vt:lpstr>
      <vt:lpstr>Conclusões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Comunicação sobre o mar  em Portugal Continental:  do século 19 até ao presente </dc:title>
  <cp:lastModifiedBy>Bruno Miguel Lourenço Pinto</cp:lastModifiedBy>
  <cp:revision>183</cp:revision>
  <cp:lastPrinted>1601-01-01T00:00:00Z</cp:lastPrinted>
  <dcterms:created xsi:type="dcterms:W3CDTF">2016-09-30T12:25:28Z</dcterms:created>
  <dcterms:modified xsi:type="dcterms:W3CDTF">2024-05-07T09:39:26Z</dcterms:modified>
</cp:coreProperties>
</file>