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5143500" type="screen16x9"/>
  <p:notesSz cx="6669088" cy="9753600"/>
  <p:defaultTextStyle>
    <a:defPPr>
      <a:defRPr lang="pt-PT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512"/>
    <a:srgbClr val="BD5013"/>
    <a:srgbClr val="377BCD"/>
    <a:srgbClr val="CB422B"/>
    <a:srgbClr val="36840E"/>
    <a:srgbClr val="306D89"/>
    <a:srgbClr val="9BB67B"/>
    <a:srgbClr val="A7C585"/>
    <a:srgbClr val="AD4912"/>
    <a:srgbClr val="009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049" autoAdjust="0"/>
    <p:restoredTop sz="94343" autoAdjust="0"/>
  </p:normalViewPr>
  <p:slideViewPr>
    <p:cSldViewPr>
      <p:cViewPr>
        <p:scale>
          <a:sx n="75" d="100"/>
          <a:sy n="75" d="100"/>
        </p:scale>
        <p:origin x="1608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384"/>
    </p:cViewPr>
  </p:notesTextViewPr>
  <p:sorterViewPr>
    <p:cViewPr>
      <p:scale>
        <a:sx n="171" d="100"/>
        <a:sy n="171" d="100"/>
      </p:scale>
      <p:origin x="0" y="7072"/>
    </p:cViewPr>
  </p:sorterViewPr>
  <p:notesViewPr>
    <p:cSldViewPr>
      <p:cViewPr varScale="1">
        <p:scale>
          <a:sx n="57" d="100"/>
          <a:sy n="57" d="100"/>
        </p:scale>
        <p:origin x="-2336" y="-112"/>
      </p:cViewPr>
      <p:guideLst>
        <p:guide orient="horz" pos="3072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DEDDD-B2BE-47FE-B6AA-06FA2E3FCAD0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97887-42CA-4AEF-85F8-1E9D4444F8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70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0EF5-7878-274A-90ED-8EA408BA62F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52170-81B1-724A-B658-0966C286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 Green-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Biorecursos</a:t>
            </a:r>
            <a:r>
              <a:rPr lang="pt-PT" dirty="0" smtClean="0"/>
              <a:t> para a Sustentabilidade é</a:t>
            </a:r>
            <a:r>
              <a:rPr lang="pt-PT" baseline="0" dirty="0" smtClean="0"/>
              <a:t> uma Unidade de I&amp;D focada em ciência de plantas, com objetivo de contribuir para </a:t>
            </a:r>
            <a:r>
              <a:rPr lang="pt-BR" baseline="0" dirty="0" smtClean="0"/>
              <a:t>a segurança alimentar e recursos adequados para uma população em crescimento</a:t>
            </a:r>
            <a:r>
              <a:rPr lang="pt-PT" baseline="0" dirty="0" smtClean="0"/>
              <a:t>. A Unidade é constituída por investigadores do ITQB, IGC, iBET, INIAV, INSA e (mais recentemente) InPP, distribuindo-se por Oeiras, Lisboa, Dois Portos, Elvas, Alcobaça e Braga. </a:t>
            </a:r>
          </a:p>
          <a:p>
            <a:r>
              <a:rPr lang="pt-PT" baseline="0" dirty="0" smtClean="0"/>
              <a:t>A comunicação de unidades de I&amp;D como esta difere da comunicação de unidades orgânicas, pois não estamos a promover um único instituto e as suas pessoas, mas sim um conjunto diversificado de investigadores, a sua atividade e as suas conquistas. Nesse sentido, a abordagem comunicacional aproxima-se mais à comunicação de grandes projetos. É crucial transmitir a ideia de trabalho colaborativo em prol de um objetivo comum, e evitar comunicação institucional.</a:t>
            </a:r>
          </a:p>
          <a:p>
            <a:r>
              <a:rPr lang="pt-PT" baseline="0" dirty="0" smtClean="0"/>
              <a:t>Considerando a dispersão geográfica, é essencial designar uma pessoa como ponto principal de contacto (</a:t>
            </a:r>
            <a:r>
              <a:rPr lang="pt-PT" i="1" baseline="0" dirty="0" smtClean="0"/>
              <a:t>conhecida por todos e a cujos e-mails e cara se dá atenção</a:t>
            </a:r>
            <a:r>
              <a:rPr lang="pt-PT" baseline="0" dirty="0" smtClean="0"/>
              <a:t>). Isso facilita uma comunicação aberta e ágil, promovendo o estabelecimento de relações de confiança com os investigadores. Além disso, no caso da Green-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, a mailing </a:t>
            </a:r>
            <a:r>
              <a:rPr lang="pt-PT" baseline="0" dirty="0" err="1" smtClean="0"/>
              <a:t>list</a:t>
            </a:r>
            <a:r>
              <a:rPr lang="pt-PT" baseline="0" dirty="0" smtClean="0"/>
              <a:t> é uma ferramenta fulcral para garantir que todos tenham acesso à mesma informação e se sintam representados no material divulgado. </a:t>
            </a:r>
          </a:p>
          <a:p>
            <a:r>
              <a:rPr lang="pt-PT" baseline="0" dirty="0" smtClean="0"/>
              <a:t>A reunião anual da unidade desempenha um papel crucial ao proporcionar um espaço de </a:t>
            </a:r>
            <a:r>
              <a:rPr lang="pt-PT" baseline="0" dirty="0" err="1" smtClean="0"/>
              <a:t>networking</a:t>
            </a:r>
            <a:r>
              <a:rPr lang="pt-PT" baseline="0" dirty="0" smtClean="0"/>
              <a:t> e de participação ativa para todos os investigadores, desde </a:t>
            </a:r>
            <a:r>
              <a:rPr lang="pt-PT" baseline="0" dirty="0" err="1" smtClean="0"/>
              <a:t>PIs</a:t>
            </a:r>
            <a:r>
              <a:rPr lang="pt-PT" baseline="0" dirty="0" smtClean="0"/>
              <a:t> a estudantes. Este evento promove o envolvimento de todos no projeto da unidade e fortalece os laços dentro da equipa.</a:t>
            </a:r>
          </a:p>
          <a:p>
            <a:r>
              <a:rPr lang="pt-PT" baseline="0" dirty="0" smtClean="0"/>
              <a:t>Dada a natureza interinstitucional da equipa de investigação, é vital manter sinergias com os gabinetes de comunicação das unidades orgânicas envolvidas. Estas parcerias são especialmente importantes na preparação de comunicados de imprensa, que tendem a ter maior alcance quando divulgados pelas unidades orgânicas, e na organização de eventos, visando facilitar a logística e maximizar o impacto das iniciativas de comunicação.</a:t>
            </a:r>
          </a:p>
          <a:p>
            <a:r>
              <a:rPr lang="pt-PT" dirty="0" smtClean="0"/>
              <a:t>Considerando a dispersão</a:t>
            </a:r>
            <a:r>
              <a:rPr lang="pt-PT" baseline="0" dirty="0" smtClean="0"/>
              <a:t> e a diversidade inerente à Green-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, é crucial manter uma comunicação interna eficaz para assegurar que existe uma representação externa e que esta é abrangente e fiel à Unidade.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2170-81B1-724A-B658-0966C2868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2F0F-5F28-5149-AB15-2FB8553DC82D}" type="datetime1">
              <a:rPr lang="en-US" smtClean="0"/>
              <a:t>5/6/2024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530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760-01F8-3B43-97C0-72A78595C989}" type="datetime1">
              <a:rPr lang="en-US" smtClean="0"/>
              <a:t>5/6/2024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6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05980"/>
            <a:ext cx="222885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1" y="205980"/>
            <a:ext cx="653415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EF3C-D6F4-E044-84E9-763DA87AF4E4}" type="datetime1">
              <a:rPr lang="en-US" smtClean="0"/>
              <a:t>5/6/2024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44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0272-1958-1945-BCC7-B1EC23D7C5E3}" type="datetime1">
              <a:rPr lang="en-US" smtClean="0"/>
              <a:t>5/6/2024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411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5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0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60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1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6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1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6BE-891C-144F-9F82-F4B6C0C6F757}" type="datetime1">
              <a:rPr lang="en-US" smtClean="0"/>
              <a:t>5/6/2024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47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C4AE-4ACC-D649-A739-469ED96AAF33}" type="datetime1">
              <a:rPr lang="en-US" smtClean="0"/>
              <a:t>5/6/2024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68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C048-1B63-3C48-A1FD-8243D8F21535}" type="datetime1">
              <a:rPr lang="en-US" smtClean="0"/>
              <a:t>5/6/2024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645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8A5-39A3-2541-9F1D-AB818EA2AAC5}" type="datetime1">
              <a:rPr lang="en-US" smtClean="0"/>
              <a:t>5/6/2024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186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2F0-B387-4A46-8991-DCDA801982AF}" type="datetime1">
              <a:rPr lang="en-US" smtClean="0"/>
              <a:t>5/6/2024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59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C15-1204-CD4C-8099-20FB30FA90DB}" type="datetime1">
              <a:rPr lang="en-US" smtClean="0"/>
              <a:t>5/6/2024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448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293E-6B96-DE4A-AF8E-EC18F35EC138}" type="datetime1">
              <a:rPr lang="en-US" smtClean="0"/>
              <a:t>5/6/2024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803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043" tIns="40522" rIns="81043" bIns="40522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043" tIns="40522" rIns="81043" bIns="40522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D950-BA32-E849-BE2C-F2F947E8A82A}" type="datetime1">
              <a:rPr lang="en-US" smtClean="0"/>
              <a:t>5/6/2024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B7BB1-4B70-4DE5-AA51-13E0D4D4AB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17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1043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8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810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8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810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81043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8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8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8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8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98877" y="1622466"/>
            <a:ext cx="2909627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Comunicação </a:t>
            </a:r>
            <a:r>
              <a:rPr lang="pt-PT" dirty="0" smtClean="0"/>
              <a:t>aberta / rápida</a:t>
            </a:r>
            <a:endParaRPr lang="pt-PT" sz="1000" dirty="0" smtClean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Mailing </a:t>
            </a:r>
            <a:r>
              <a:rPr lang="pt-PT" dirty="0" smtClean="0"/>
              <a:t>list</a:t>
            </a:r>
            <a:endParaRPr lang="pt-PT" sz="1000" dirty="0" smtClean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Reunião </a:t>
            </a:r>
            <a:r>
              <a:rPr lang="pt-PT" dirty="0" smtClean="0"/>
              <a:t>anual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 contrast="22000"/>
                    </a14:imgEffect>
                  </a14:imgLayer>
                </a14:imgProps>
              </a:ext>
            </a:extLst>
          </a:blip>
          <a:srcRect l="33225" t="35653" r="51440" b="21622"/>
          <a:stretch/>
        </p:blipFill>
        <p:spPr>
          <a:xfrm>
            <a:off x="3851920" y="1450394"/>
            <a:ext cx="2186738" cy="342561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5187" y="1819151"/>
            <a:ext cx="3206514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Comunicação </a:t>
            </a:r>
            <a:r>
              <a:rPr lang="pt-PT" dirty="0" smtClean="0"/>
              <a:t>de projeto ≠ Comunicação de instituição</a:t>
            </a:r>
            <a:endParaRPr lang="pt-PT" sz="1000" dirty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Visão/Missão/Objetivos </a:t>
            </a:r>
            <a:r>
              <a:rPr lang="pt-PT" dirty="0" smtClean="0"/>
              <a:t>comuns</a:t>
            </a:r>
            <a:endParaRPr lang="pt-PT" sz="1000" dirty="0" smtClean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Evitar </a:t>
            </a:r>
            <a:r>
              <a:rPr lang="pt-PT" dirty="0" smtClean="0"/>
              <a:t>comunicação institucional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63382" y="3563058"/>
            <a:ext cx="2945122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Comunicação </a:t>
            </a:r>
            <a:r>
              <a:rPr lang="pt-PT" dirty="0" smtClean="0"/>
              <a:t>com gabinetes das instituições</a:t>
            </a:r>
            <a:endParaRPr lang="pt-PT" sz="1000" dirty="0" smtClean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Preparação </a:t>
            </a:r>
            <a:r>
              <a:rPr lang="pt-PT" dirty="0" smtClean="0"/>
              <a:t>de comunicados</a:t>
            </a:r>
            <a:endParaRPr lang="pt-PT" sz="1000" dirty="0" smtClean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Eventos </a:t>
            </a:r>
            <a:r>
              <a:rPr lang="pt-PT" dirty="0" smtClean="0"/>
              <a:t>conjuntos 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0130" y="1203598"/>
            <a:ext cx="305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/>
            <a:r>
              <a:rPr lang="pt-PT" b="1" dirty="0" smtClean="0"/>
              <a:t>Como difere de comunicar Unidades orgânicas?</a:t>
            </a:r>
            <a:endParaRPr lang="en-US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56874" y="133409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Como ultrapassar distâncias?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038658" y="2978283"/>
            <a:ext cx="277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pt-PT" b="1" dirty="0" smtClean="0"/>
              <a:t>Como manter sinergias com Unidades Orgânicas?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5188" y="267494"/>
            <a:ext cx="3515458" cy="671799"/>
          </a:xfrm>
          <a:prstGeom prst="roundRect">
            <a:avLst>
              <a:gd name="adj" fmla="val 29166"/>
            </a:avLst>
          </a:prstGeom>
          <a:solidFill>
            <a:srgbClr val="FE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15" name="CaixaDeTexto 2"/>
          <p:cNvSpPr txBox="1"/>
          <p:nvPr/>
        </p:nvSpPr>
        <p:spPr>
          <a:xfrm>
            <a:off x="611560" y="353991"/>
            <a:ext cx="532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Comunicar Unidades de I&amp;D: </a:t>
            </a:r>
            <a:endParaRPr lang="pt-PT" sz="2000" b="1" dirty="0" smtClean="0"/>
          </a:p>
          <a:p>
            <a:r>
              <a:rPr lang="pt-PT" sz="2000" b="1" dirty="0"/>
              <a:t>	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unir a comunicação 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 e externa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28632" r="4107" b="12861"/>
          <a:stretch/>
        </p:blipFill>
        <p:spPr>
          <a:xfrm>
            <a:off x="404856" y="3450367"/>
            <a:ext cx="3340366" cy="142563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830642" y="4586684"/>
            <a:ext cx="1170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 equipa</a:t>
            </a:r>
            <a:endParaRPr lang="en-US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95005" y="4587974"/>
            <a:ext cx="127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A localização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007020" y="842382"/>
            <a:ext cx="1878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Inês Zêzere, ITQB NOVA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570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8577</TotalTime>
  <Words>448</Words>
  <Application>Microsoft Office PowerPoint</Application>
  <PresentationFormat>Apresentação no Ecrã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Morgado</dc:creator>
  <cp:lastModifiedBy>user</cp:lastModifiedBy>
  <cp:revision>491</cp:revision>
  <cp:lastPrinted>2018-11-12T19:23:33Z</cp:lastPrinted>
  <dcterms:created xsi:type="dcterms:W3CDTF">2018-10-03T08:21:24Z</dcterms:created>
  <dcterms:modified xsi:type="dcterms:W3CDTF">2024-05-06T14:50:26Z</dcterms:modified>
</cp:coreProperties>
</file>