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4" r:id="rId1"/>
  </p:sldMasterIdLst>
  <p:notesMasterIdLst>
    <p:notesMasterId r:id="rId3"/>
  </p:notesMasterIdLst>
  <p:sldIdLst>
    <p:sldId id="263" r:id="rId2"/>
  </p:sldIdLst>
  <p:sldSz cx="12192000" cy="6858000"/>
  <p:notesSz cx="6858000" cy="9144000"/>
  <p:embeddedFontLst>
    <p:embeddedFont>
      <p:font typeface="Montserrat" pitchFamily="2" charset="77"/>
      <p:regular r:id="rId4"/>
      <p:bold r:id="rId5"/>
      <p:italic r:id="rId6"/>
      <p:boldItalic r:id="rId7"/>
    </p:embeddedFont>
    <p:embeddedFont>
      <p:font typeface="Montserrat SemiBold" pitchFamily="2" charset="77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6F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40"/>
    <p:restoredTop sz="86408"/>
  </p:normalViewPr>
  <p:slideViewPr>
    <p:cSldViewPr snapToGrid="0">
      <p:cViewPr varScale="1">
        <p:scale>
          <a:sx n="101" d="100"/>
          <a:sy n="101" d="100"/>
        </p:scale>
        <p:origin x="264" y="19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3" d="100"/>
          <a:sy n="93" d="100"/>
        </p:scale>
        <p:origin x="2576" y="21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5" Type="http://schemas.openxmlformats.org/officeDocument/2006/relationships/tableStyles" Target="tableStyles.xml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  <p:extLst>
    <p:ext uri="{620B2872-D7B9-4A21-9093-7833F8D536E1}">
      <p15:sldGuideLst xmlns:p15="http://schemas.microsoft.com/office/powerpoint/2012/main">
        <p15:guide id="1" orient="horz" pos="2880">
          <p15:clr>
            <a:srgbClr val="F26B43"/>
          </p15:clr>
        </p15:guide>
        <p15:guide id="2" pos="2160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0" name="Google Shape;12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975834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2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2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1" name="Google Shape;61;p12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2" name="Google Shape;62;p12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3" name="Google Shape;63;p12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4" name="Google Shape;64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200"/>
              <a:buFont typeface="Montserrat SemiBold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5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79" name="Google Shape;79;p15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80" name="Google Shape;80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6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6" name="Google Shape;86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7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7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2" name="Google Shape;92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9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Montserrat SemiBold"/>
              <a:buNone/>
              <a:defRPr sz="4400" b="0" i="0" u="none" strike="noStrike" cap="none">
                <a:solidFill>
                  <a:srgbClr val="3F3F3F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3F3F3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3F3F3F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3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3"/>
          <p:cNvSpPr txBox="1">
            <a:spLocks noGrp="1"/>
          </p:cNvSpPr>
          <p:nvPr>
            <p:ph type="title"/>
          </p:nvPr>
        </p:nvSpPr>
        <p:spPr>
          <a:xfrm>
            <a:off x="707568" y="75249"/>
            <a:ext cx="10515600" cy="14498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Montserrat SemiBold"/>
              <a:buNone/>
            </a:pPr>
            <a:r>
              <a:rPr lang="en-US" b="1" dirty="0">
                <a:solidFill>
                  <a:srgbClr val="F36F2F"/>
                </a:solidFill>
              </a:rPr>
              <a:t>FRONTIERS</a:t>
            </a:r>
            <a:endParaRPr b="1" dirty="0">
              <a:solidFill>
                <a:srgbClr val="F36F2F"/>
              </a:solidFill>
            </a:endParaRPr>
          </a:p>
        </p:txBody>
      </p:sp>
      <p:sp>
        <p:nvSpPr>
          <p:cNvPr id="123" name="Google Shape;123;p23"/>
          <p:cNvSpPr txBox="1">
            <a:spLocks noGrp="1"/>
          </p:cNvSpPr>
          <p:nvPr>
            <p:ph type="body" idx="1"/>
          </p:nvPr>
        </p:nvSpPr>
        <p:spPr>
          <a:xfrm>
            <a:off x="749131" y="1462113"/>
            <a:ext cx="8498078" cy="609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800"/>
              <a:buNone/>
            </a:pPr>
            <a:r>
              <a:rPr lang="pt-PT" sz="2000" b="1" dirty="0"/>
              <a:t>Objetivo</a:t>
            </a:r>
            <a:r>
              <a:rPr lang="pt-PT" b="1" dirty="0"/>
              <a:t> </a:t>
            </a:r>
            <a:r>
              <a:rPr lang="pt-PT" sz="1600" dirty="0"/>
              <a:t>Estabelecer um programa de residências para jornalistas de ciência</a:t>
            </a:r>
          </a:p>
        </p:txBody>
      </p:sp>
      <p:pic>
        <p:nvPicPr>
          <p:cNvPr id="6" name="Picture 5" descr="A close-up of a logo&#10;&#10;Description automatically generated">
            <a:extLst>
              <a:ext uri="{FF2B5EF4-FFF2-40B4-BE49-F238E27FC236}">
                <a16:creationId xmlns:a16="http://schemas.microsoft.com/office/drawing/2014/main" id="{94311276-0C32-73F4-1392-7F4E7305CC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8516" y="6261098"/>
            <a:ext cx="944880" cy="521653"/>
          </a:xfrm>
          <a:prstGeom prst="rect">
            <a:avLst/>
          </a:prstGeom>
        </p:spPr>
      </p:pic>
      <p:pic>
        <p:nvPicPr>
          <p:cNvPr id="8" name="Picture 7" descr="A green letters on a black background&#10;&#10;Description automatically generated">
            <a:extLst>
              <a:ext uri="{FF2B5EF4-FFF2-40B4-BE49-F238E27FC236}">
                <a16:creationId xmlns:a16="http://schemas.microsoft.com/office/drawing/2014/main" id="{3CB1B5A3-49AF-12EB-F65B-9C51292653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14844" y="6376232"/>
            <a:ext cx="1130449" cy="350439"/>
          </a:xfrm>
          <a:prstGeom prst="rect">
            <a:avLst/>
          </a:prstGeom>
        </p:spPr>
      </p:pic>
      <p:pic>
        <p:nvPicPr>
          <p:cNvPr id="10" name="Picture 9" descr="A logo with a green and black background&#10;&#10;Description automatically generated">
            <a:extLst>
              <a:ext uri="{FF2B5EF4-FFF2-40B4-BE49-F238E27FC236}">
                <a16:creationId xmlns:a16="http://schemas.microsoft.com/office/drawing/2014/main" id="{5DDE9314-4FC6-EA08-3018-A85F5278C40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34910" y="6320154"/>
            <a:ext cx="944880" cy="462597"/>
          </a:xfrm>
          <a:prstGeom prst="rect">
            <a:avLst/>
          </a:prstGeom>
        </p:spPr>
      </p:pic>
      <p:pic>
        <p:nvPicPr>
          <p:cNvPr id="12" name="Picture 11" descr="A red and white logo&#10;&#10;Description automatically generated">
            <a:extLst>
              <a:ext uri="{FF2B5EF4-FFF2-40B4-BE49-F238E27FC236}">
                <a16:creationId xmlns:a16="http://schemas.microsoft.com/office/drawing/2014/main" id="{72ACF2C3-F192-D248-E43D-9D9BF89D9FF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76757" y="6307714"/>
            <a:ext cx="1341120" cy="461010"/>
          </a:xfrm>
          <a:prstGeom prst="rect">
            <a:avLst/>
          </a:prstGeom>
        </p:spPr>
      </p:pic>
      <p:pic>
        <p:nvPicPr>
          <p:cNvPr id="14" name="Picture 13" descr="A close-up of a logo&#10;&#10;Description automatically generated">
            <a:extLst>
              <a:ext uri="{FF2B5EF4-FFF2-40B4-BE49-F238E27FC236}">
                <a16:creationId xmlns:a16="http://schemas.microsoft.com/office/drawing/2014/main" id="{36DFC6FC-5366-59F0-CB52-3EAABF1E0CC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789660" y="6032813"/>
            <a:ext cx="1498400" cy="1057066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20B50A4D-9436-393A-3C2F-8BBBD7446AC7}"/>
              </a:ext>
            </a:extLst>
          </p:cNvPr>
          <p:cNvSpPr txBox="1"/>
          <p:nvPr/>
        </p:nvSpPr>
        <p:spPr>
          <a:xfrm>
            <a:off x="9797363" y="1961392"/>
            <a:ext cx="23373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 err="1">
                <a:latin typeface="Montserrat" pitchFamily="2" charset="77"/>
              </a:rPr>
              <a:t>www.frontiers.media</a:t>
            </a:r>
            <a:endParaRPr lang="en-GB" sz="1200" dirty="0">
              <a:latin typeface="Montserrat" pitchFamily="2" charset="77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7617251-3CC6-1656-DAC8-B4125496E508}"/>
              </a:ext>
            </a:extLst>
          </p:cNvPr>
          <p:cNvSpPr txBox="1"/>
          <p:nvPr/>
        </p:nvSpPr>
        <p:spPr>
          <a:xfrm>
            <a:off x="9970510" y="5414266"/>
            <a:ext cx="20009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err="1">
                <a:latin typeface="Montserrat" pitchFamily="2" charset="77"/>
              </a:rPr>
              <a:t>info@frontiersmedia.eu</a:t>
            </a:r>
            <a:endParaRPr lang="en-GB" sz="1200" dirty="0">
              <a:latin typeface="Montserrat" pitchFamily="2" charset="77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2515594-B884-7FEE-162E-0DF9E80BA13C}"/>
              </a:ext>
            </a:extLst>
          </p:cNvPr>
          <p:cNvSpPr txBox="1"/>
          <p:nvPr/>
        </p:nvSpPr>
        <p:spPr>
          <a:xfrm>
            <a:off x="9797363" y="3046032"/>
            <a:ext cx="22497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Montserrat" pitchFamily="2" charset="77"/>
              </a:rPr>
              <a:t>@</a:t>
            </a:r>
            <a:r>
              <a:rPr lang="en-GB" sz="1200" dirty="0" err="1">
                <a:latin typeface="Montserrat" pitchFamily="2" charset="77"/>
              </a:rPr>
              <a:t>frontiers_media</a:t>
            </a:r>
            <a:endParaRPr lang="en-GB" sz="1200" dirty="0">
              <a:latin typeface="Montserrat" pitchFamily="2" charset="77"/>
            </a:endParaRPr>
          </a:p>
        </p:txBody>
      </p:sp>
      <p:sp>
        <p:nvSpPr>
          <p:cNvPr id="19" name="Google Shape;123;p23">
            <a:extLst>
              <a:ext uri="{FF2B5EF4-FFF2-40B4-BE49-F238E27FC236}">
                <a16:creationId xmlns:a16="http://schemas.microsoft.com/office/drawing/2014/main" id="{422F62DB-3CCD-03D7-3706-69DA456EDE7A}"/>
              </a:ext>
            </a:extLst>
          </p:cNvPr>
          <p:cNvSpPr txBox="1">
            <a:spLocks/>
          </p:cNvSpPr>
          <p:nvPr/>
        </p:nvSpPr>
        <p:spPr>
          <a:xfrm>
            <a:off x="749131" y="1177721"/>
            <a:ext cx="3648676" cy="486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850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rgbClr val="3F3F3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rgbClr val="3F3F3F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buSzPts val="2800"/>
              <a:buFont typeface="Arial"/>
              <a:buNone/>
            </a:pPr>
            <a:r>
              <a:rPr lang="pt-PT" sz="2400" b="1" dirty="0"/>
              <a:t>Duração</a:t>
            </a:r>
            <a:r>
              <a:rPr lang="pt-PT" b="1" dirty="0"/>
              <a:t> </a:t>
            </a:r>
            <a:r>
              <a:rPr lang="pt-PT" sz="1900" dirty="0"/>
              <a:t>2023-2027</a:t>
            </a:r>
            <a:endParaRPr lang="pt-PT" sz="1600" dirty="0"/>
          </a:p>
        </p:txBody>
      </p:sp>
      <p:sp>
        <p:nvSpPr>
          <p:cNvPr id="20" name="Google Shape;123;p23">
            <a:extLst>
              <a:ext uri="{FF2B5EF4-FFF2-40B4-BE49-F238E27FC236}">
                <a16:creationId xmlns:a16="http://schemas.microsoft.com/office/drawing/2014/main" id="{30713623-F3B1-AD2A-4010-A7C71D1FFD60}"/>
              </a:ext>
            </a:extLst>
          </p:cNvPr>
          <p:cNvSpPr txBox="1">
            <a:spLocks/>
          </p:cNvSpPr>
          <p:nvPr/>
        </p:nvSpPr>
        <p:spPr>
          <a:xfrm>
            <a:off x="3677077" y="2015052"/>
            <a:ext cx="5356396" cy="486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rgbClr val="3F3F3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rgbClr val="3F3F3F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buSzPts val="2800"/>
              <a:buFont typeface="Arial"/>
              <a:buNone/>
            </a:pPr>
            <a:r>
              <a:rPr lang="pt-PT" sz="1800" b="1" dirty="0">
                <a:solidFill>
                  <a:srgbClr val="F36F2F"/>
                </a:solidFill>
              </a:rPr>
              <a:t>40</a:t>
            </a:r>
            <a:r>
              <a:rPr lang="pt-PT" sz="1800" b="1" dirty="0"/>
              <a:t> </a:t>
            </a:r>
            <a:r>
              <a:rPr lang="pt-PT" sz="1800" dirty="0"/>
              <a:t>residências</a:t>
            </a:r>
            <a:r>
              <a:rPr lang="pt-PT" sz="1800" b="1" dirty="0"/>
              <a:t>   </a:t>
            </a:r>
            <a:r>
              <a:rPr lang="pt-PT" sz="1800" b="1" dirty="0">
                <a:solidFill>
                  <a:srgbClr val="F36F2F"/>
                </a:solidFill>
              </a:rPr>
              <a:t>3-5</a:t>
            </a:r>
            <a:r>
              <a:rPr lang="pt-PT" sz="1800" b="1" dirty="0"/>
              <a:t> </a:t>
            </a:r>
            <a:r>
              <a:rPr lang="pt-PT" sz="1800" dirty="0"/>
              <a:t>meses   </a:t>
            </a:r>
            <a:r>
              <a:rPr lang="pt-PT" sz="1800" b="1" dirty="0">
                <a:solidFill>
                  <a:srgbClr val="F36F2F"/>
                </a:solidFill>
              </a:rPr>
              <a:t>4</a:t>
            </a:r>
            <a:r>
              <a:rPr lang="pt-PT" sz="1800" b="1" dirty="0"/>
              <a:t> </a:t>
            </a:r>
            <a:r>
              <a:rPr lang="pt-PT" sz="1800" dirty="0"/>
              <a:t>chamadas</a:t>
            </a:r>
          </a:p>
        </p:txBody>
      </p:sp>
      <p:sp>
        <p:nvSpPr>
          <p:cNvPr id="21" name="Google Shape;123;p23">
            <a:extLst>
              <a:ext uri="{FF2B5EF4-FFF2-40B4-BE49-F238E27FC236}">
                <a16:creationId xmlns:a16="http://schemas.microsoft.com/office/drawing/2014/main" id="{B6BBFA3F-D41A-55DC-746E-2B4422262A0D}"/>
              </a:ext>
            </a:extLst>
          </p:cNvPr>
          <p:cNvSpPr txBox="1">
            <a:spLocks/>
          </p:cNvSpPr>
          <p:nvPr/>
        </p:nvSpPr>
        <p:spPr>
          <a:xfrm>
            <a:off x="749131" y="2315673"/>
            <a:ext cx="4285673" cy="609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rgbClr val="3F3F3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rgbClr val="3F3F3F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buSzPts val="2800"/>
              <a:buFont typeface="Arial"/>
              <a:buNone/>
            </a:pPr>
            <a:r>
              <a:rPr lang="pt-PT" sz="2000" b="1" dirty="0"/>
              <a:t>Público-alvo</a:t>
            </a:r>
            <a:r>
              <a:rPr lang="pt-PT" b="1" dirty="0"/>
              <a:t> </a:t>
            </a:r>
            <a:r>
              <a:rPr lang="pt-PT" sz="1600" dirty="0"/>
              <a:t>Jornalistas de ciência</a:t>
            </a:r>
          </a:p>
        </p:txBody>
      </p:sp>
      <p:sp>
        <p:nvSpPr>
          <p:cNvPr id="24" name="Google Shape;123;p23">
            <a:extLst>
              <a:ext uri="{FF2B5EF4-FFF2-40B4-BE49-F238E27FC236}">
                <a16:creationId xmlns:a16="http://schemas.microsoft.com/office/drawing/2014/main" id="{B4BD75F0-3AFB-39E9-1336-39813ACBD279}"/>
              </a:ext>
            </a:extLst>
          </p:cNvPr>
          <p:cNvSpPr txBox="1">
            <a:spLocks/>
          </p:cNvSpPr>
          <p:nvPr/>
        </p:nvSpPr>
        <p:spPr>
          <a:xfrm>
            <a:off x="929242" y="4977324"/>
            <a:ext cx="7569725" cy="5349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rgbClr val="3F3F3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rgbClr val="3F3F3F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buSzPts val="2800"/>
              <a:buFont typeface="Arial"/>
              <a:buNone/>
            </a:pPr>
            <a:r>
              <a:rPr lang="pt-PT" sz="1700" b="1" dirty="0">
                <a:solidFill>
                  <a:srgbClr val="F36F2F"/>
                </a:solidFill>
              </a:rPr>
              <a:t>33</a:t>
            </a:r>
            <a:r>
              <a:rPr lang="pt-PT" sz="1700" b="1" dirty="0"/>
              <a:t> </a:t>
            </a:r>
            <a:r>
              <a:rPr lang="pt-PT" sz="1700" dirty="0"/>
              <a:t>candidaturas</a:t>
            </a:r>
            <a:r>
              <a:rPr lang="pt-PT" sz="1700" b="1" dirty="0"/>
              <a:t>   </a:t>
            </a:r>
            <a:r>
              <a:rPr lang="pt-PT" sz="1700" b="1" dirty="0">
                <a:solidFill>
                  <a:srgbClr val="F36F2F"/>
                </a:solidFill>
              </a:rPr>
              <a:t>20</a:t>
            </a:r>
            <a:r>
              <a:rPr lang="pt-PT" sz="1700" b="1" dirty="0"/>
              <a:t> </a:t>
            </a:r>
            <a:r>
              <a:rPr lang="pt-PT" sz="1700" dirty="0"/>
              <a:t>nacionalidades   </a:t>
            </a:r>
            <a:r>
              <a:rPr lang="pt-PT" sz="1700" b="1" dirty="0">
                <a:solidFill>
                  <a:srgbClr val="F36F2F"/>
                </a:solidFill>
              </a:rPr>
              <a:t>61% </a:t>
            </a:r>
            <a:r>
              <a:rPr lang="pt-PT" sz="1700" b="1" dirty="0"/>
              <a:t> </a:t>
            </a:r>
            <a:r>
              <a:rPr lang="pt-PT" sz="1700" dirty="0"/>
              <a:t>&gt;10 anos de experiência</a:t>
            </a:r>
          </a:p>
        </p:txBody>
      </p:sp>
      <p:sp>
        <p:nvSpPr>
          <p:cNvPr id="25" name="Google Shape;123;p23">
            <a:extLst>
              <a:ext uri="{FF2B5EF4-FFF2-40B4-BE49-F238E27FC236}">
                <a16:creationId xmlns:a16="http://schemas.microsoft.com/office/drawing/2014/main" id="{22DFA9A9-BC8F-26F8-8149-9E483EA3B1D0}"/>
              </a:ext>
            </a:extLst>
          </p:cNvPr>
          <p:cNvSpPr txBox="1">
            <a:spLocks/>
          </p:cNvSpPr>
          <p:nvPr/>
        </p:nvSpPr>
        <p:spPr>
          <a:xfrm>
            <a:off x="5002898" y="5314211"/>
            <a:ext cx="3496069" cy="5349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rgbClr val="3F3F3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rgbClr val="3F3F3F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buSzPts val="2800"/>
              <a:buFont typeface="Arial"/>
              <a:buNone/>
            </a:pPr>
            <a:r>
              <a:rPr lang="pt-PT" sz="1700" b="1" dirty="0">
                <a:solidFill>
                  <a:srgbClr val="F36F2F"/>
                </a:solidFill>
              </a:rPr>
              <a:t>33% </a:t>
            </a:r>
            <a:r>
              <a:rPr lang="pt-PT" sz="1700" b="1" dirty="0"/>
              <a:t> </a:t>
            </a:r>
            <a:r>
              <a:rPr lang="pt-PT" sz="1700" dirty="0"/>
              <a:t>6-9 anos de experiência </a:t>
            </a:r>
          </a:p>
        </p:txBody>
      </p:sp>
      <p:sp>
        <p:nvSpPr>
          <p:cNvPr id="26" name="Google Shape;123;p23">
            <a:extLst>
              <a:ext uri="{FF2B5EF4-FFF2-40B4-BE49-F238E27FC236}">
                <a16:creationId xmlns:a16="http://schemas.microsoft.com/office/drawing/2014/main" id="{254A448E-3702-BC69-CAF4-A392A71CF594}"/>
              </a:ext>
            </a:extLst>
          </p:cNvPr>
          <p:cNvSpPr txBox="1">
            <a:spLocks/>
          </p:cNvSpPr>
          <p:nvPr/>
        </p:nvSpPr>
        <p:spPr>
          <a:xfrm>
            <a:off x="5129394" y="5646819"/>
            <a:ext cx="3382273" cy="5349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rgbClr val="3F3F3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rgbClr val="3F3F3F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buSzPts val="2800"/>
              <a:buFont typeface="Arial"/>
              <a:buNone/>
            </a:pPr>
            <a:r>
              <a:rPr lang="pt-PT" sz="1700" b="1" dirty="0">
                <a:solidFill>
                  <a:srgbClr val="F36F2F"/>
                </a:solidFill>
              </a:rPr>
              <a:t>6%  </a:t>
            </a:r>
            <a:r>
              <a:rPr lang="pt-PT" sz="1700" dirty="0"/>
              <a:t>&lt; 5 anos de experiência</a:t>
            </a:r>
          </a:p>
        </p:txBody>
      </p:sp>
      <p:pic>
        <p:nvPicPr>
          <p:cNvPr id="28" name="Picture 27" descr="A logo of a camera&#10;&#10;Description automatically generated">
            <a:extLst>
              <a:ext uri="{FF2B5EF4-FFF2-40B4-BE49-F238E27FC236}">
                <a16:creationId xmlns:a16="http://schemas.microsoft.com/office/drawing/2014/main" id="{122E848B-4BFE-F603-E22A-740192245DA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flipH="1" flipV="1">
            <a:off x="10338916" y="2434605"/>
            <a:ext cx="536959" cy="536959"/>
          </a:xfrm>
          <a:prstGeom prst="rect">
            <a:avLst/>
          </a:prstGeom>
        </p:spPr>
      </p:pic>
      <p:pic>
        <p:nvPicPr>
          <p:cNvPr id="30" name="Picture 29" descr="A white x on a black background&#10;&#10;Description automatically generated">
            <a:extLst>
              <a:ext uri="{FF2B5EF4-FFF2-40B4-BE49-F238E27FC236}">
                <a16:creationId xmlns:a16="http://schemas.microsoft.com/office/drawing/2014/main" id="{96A86558-7610-5E3D-79AA-4AAEBC577BF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flipH="1" flipV="1">
            <a:off x="11007918" y="2465690"/>
            <a:ext cx="462136" cy="462136"/>
          </a:xfrm>
          <a:prstGeom prst="rect">
            <a:avLst/>
          </a:prstGeom>
        </p:spPr>
      </p:pic>
      <p:pic>
        <p:nvPicPr>
          <p:cNvPr id="32" name="Picture 31" descr="A blue circle with white letters on it&#10;&#10;Description automatically generated">
            <a:extLst>
              <a:ext uri="{FF2B5EF4-FFF2-40B4-BE49-F238E27FC236}">
                <a16:creationId xmlns:a16="http://schemas.microsoft.com/office/drawing/2014/main" id="{5C352A51-CC5A-0CFF-CE22-37EC39BBAEC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755090" y="3552051"/>
            <a:ext cx="435621" cy="435621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831C6A4D-7278-D285-F2D9-9F2BF53D8968}"/>
              </a:ext>
            </a:extLst>
          </p:cNvPr>
          <p:cNvSpPr txBox="1"/>
          <p:nvPr/>
        </p:nvSpPr>
        <p:spPr>
          <a:xfrm>
            <a:off x="9852913" y="4027314"/>
            <a:ext cx="224973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dirty="0">
                <a:latin typeface="Montserrat" pitchFamily="2" charset="77"/>
              </a:rPr>
              <a:t>https://</a:t>
            </a:r>
            <a:r>
              <a:rPr lang="en-GB" sz="1200" dirty="0" err="1">
                <a:latin typeface="Montserrat" pitchFamily="2" charset="77"/>
              </a:rPr>
              <a:t>www.linkedin.com</a:t>
            </a:r>
            <a:r>
              <a:rPr lang="en-GB" sz="1200" dirty="0">
                <a:latin typeface="Montserrat" pitchFamily="2" charset="77"/>
              </a:rPr>
              <a:t>/company/</a:t>
            </a:r>
            <a:r>
              <a:rPr lang="en-GB" sz="1200" dirty="0" err="1">
                <a:latin typeface="Montserrat" pitchFamily="2" charset="77"/>
              </a:rPr>
              <a:t>frontiersmedia</a:t>
            </a:r>
            <a:r>
              <a:rPr lang="en-GB" sz="1200" dirty="0">
                <a:latin typeface="Montserrat" pitchFamily="2" charset="77"/>
              </a:rPr>
              <a:t>/</a:t>
            </a:r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797E7D94-32C4-342A-A6B6-8ABED7C9342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737196" y="1541145"/>
            <a:ext cx="411163" cy="411163"/>
          </a:xfrm>
          <a:prstGeom prst="rect">
            <a:avLst/>
          </a:prstGeom>
        </p:spPr>
      </p:pic>
      <p:pic>
        <p:nvPicPr>
          <p:cNvPr id="40" name="Picture 39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779E0B5B-B5A9-7D8F-A727-4268634C4D2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0705340" y="4825025"/>
            <a:ext cx="474874" cy="474874"/>
          </a:xfrm>
          <a:prstGeom prst="rect">
            <a:avLst/>
          </a:prstGeom>
        </p:spPr>
      </p:pic>
      <p:sp>
        <p:nvSpPr>
          <p:cNvPr id="44" name="Rounded Rectangle 43">
            <a:extLst>
              <a:ext uri="{FF2B5EF4-FFF2-40B4-BE49-F238E27FC236}">
                <a16:creationId xmlns:a16="http://schemas.microsoft.com/office/drawing/2014/main" id="{2D0ACECB-D48A-AFFE-9547-FCA1B90AF168}"/>
              </a:ext>
            </a:extLst>
          </p:cNvPr>
          <p:cNvSpPr/>
          <p:nvPr/>
        </p:nvSpPr>
        <p:spPr>
          <a:xfrm>
            <a:off x="776841" y="4977323"/>
            <a:ext cx="8256632" cy="1070185"/>
          </a:xfrm>
          <a:prstGeom prst="roundRect">
            <a:avLst/>
          </a:prstGeom>
          <a:noFill/>
          <a:ln w="57150">
            <a:solidFill>
              <a:srgbClr val="F36F2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AAD2EEBC-3202-0D83-FEE9-64FED6B6331A}"/>
              </a:ext>
            </a:extLst>
          </p:cNvPr>
          <p:cNvSpPr/>
          <p:nvPr/>
        </p:nvSpPr>
        <p:spPr>
          <a:xfrm>
            <a:off x="776841" y="3987672"/>
            <a:ext cx="8724168" cy="477837"/>
          </a:xfrm>
          <a:prstGeom prst="roundRect">
            <a:avLst/>
          </a:prstGeom>
          <a:noFill/>
          <a:ln w="57150">
            <a:solidFill>
              <a:srgbClr val="F36F2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F6C7813-DF1B-4F6F-7E0F-D1C6523773D3}"/>
              </a:ext>
            </a:extLst>
          </p:cNvPr>
          <p:cNvCxnSpPr>
            <a:cxnSpLocks/>
          </p:cNvCxnSpPr>
          <p:nvPr/>
        </p:nvCxnSpPr>
        <p:spPr>
          <a:xfrm flipV="1">
            <a:off x="1538841" y="3850847"/>
            <a:ext cx="0" cy="314753"/>
          </a:xfrm>
          <a:prstGeom prst="line">
            <a:avLst/>
          </a:prstGeom>
          <a:ln w="19050">
            <a:solidFill>
              <a:srgbClr val="F36F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FB0B5CF2-8CEB-5AFD-75C5-6385D223D622}"/>
              </a:ext>
            </a:extLst>
          </p:cNvPr>
          <p:cNvSpPr txBox="1"/>
          <p:nvPr/>
        </p:nvSpPr>
        <p:spPr>
          <a:xfrm>
            <a:off x="776841" y="3613147"/>
            <a:ext cx="152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Montserrat" pitchFamily="2" charset="77"/>
              </a:rPr>
              <a:t>Dec 2023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1053F0C-3094-11F9-C01D-23E75760B354}"/>
              </a:ext>
            </a:extLst>
          </p:cNvPr>
          <p:cNvSpPr txBox="1"/>
          <p:nvPr/>
        </p:nvSpPr>
        <p:spPr>
          <a:xfrm>
            <a:off x="859389" y="3350283"/>
            <a:ext cx="152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i="1" dirty="0">
                <a:latin typeface="Montserrat" pitchFamily="2" charset="77"/>
              </a:rPr>
              <a:t>1</a:t>
            </a:r>
            <a:r>
              <a:rPr lang="en-GB" sz="1200" i="1" baseline="30000" dirty="0">
                <a:latin typeface="Montserrat" pitchFamily="2" charset="77"/>
              </a:rPr>
              <a:t>st</a:t>
            </a:r>
            <a:r>
              <a:rPr lang="en-GB" sz="1200" i="1" dirty="0">
                <a:latin typeface="Montserrat" pitchFamily="2" charset="77"/>
              </a:rPr>
              <a:t> call closes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DDCAAA7-117B-BEFA-F678-C49EF058E1D0}"/>
              </a:ext>
            </a:extLst>
          </p:cNvPr>
          <p:cNvSpPr txBox="1"/>
          <p:nvPr/>
        </p:nvSpPr>
        <p:spPr>
          <a:xfrm>
            <a:off x="2681840" y="3624648"/>
            <a:ext cx="152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Montserrat" pitchFamily="2" charset="77"/>
              </a:rPr>
              <a:t>May 2024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AFC78AE-A589-00F0-0C78-158EB2268279}"/>
              </a:ext>
            </a:extLst>
          </p:cNvPr>
          <p:cNvSpPr txBox="1"/>
          <p:nvPr/>
        </p:nvSpPr>
        <p:spPr>
          <a:xfrm>
            <a:off x="2440540" y="3205718"/>
            <a:ext cx="20065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i="1" dirty="0">
                <a:latin typeface="Montserrat" pitchFamily="2" charset="77"/>
              </a:rPr>
              <a:t>Announcement of selected candidates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19ACC35-49E9-AB7D-CECA-D98742DD5B2F}"/>
              </a:ext>
            </a:extLst>
          </p:cNvPr>
          <p:cNvCxnSpPr>
            <a:cxnSpLocks/>
          </p:cNvCxnSpPr>
          <p:nvPr/>
        </p:nvCxnSpPr>
        <p:spPr>
          <a:xfrm flipV="1">
            <a:off x="3405740" y="3914347"/>
            <a:ext cx="0" cy="251253"/>
          </a:xfrm>
          <a:prstGeom prst="line">
            <a:avLst/>
          </a:prstGeom>
          <a:ln w="19050">
            <a:solidFill>
              <a:srgbClr val="F36F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5A0B716E-AC8C-F90D-D3CD-A953F7BCAAF1}"/>
              </a:ext>
            </a:extLst>
          </p:cNvPr>
          <p:cNvSpPr txBox="1"/>
          <p:nvPr/>
        </p:nvSpPr>
        <p:spPr>
          <a:xfrm>
            <a:off x="4485240" y="3611948"/>
            <a:ext cx="152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Montserrat" pitchFamily="2" charset="77"/>
              </a:rPr>
              <a:t>June 2024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7DCC85A-A6BD-5AF1-8812-AC1B5C7BC13F}"/>
              </a:ext>
            </a:extLst>
          </p:cNvPr>
          <p:cNvSpPr txBox="1"/>
          <p:nvPr/>
        </p:nvSpPr>
        <p:spPr>
          <a:xfrm>
            <a:off x="4262991" y="3407365"/>
            <a:ext cx="20065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i="1" dirty="0">
                <a:latin typeface="Montserrat" pitchFamily="2" charset="77"/>
              </a:rPr>
              <a:t>2</a:t>
            </a:r>
            <a:r>
              <a:rPr lang="en-GB" sz="1200" i="1" baseline="30000" dirty="0">
                <a:latin typeface="Montserrat" pitchFamily="2" charset="77"/>
              </a:rPr>
              <a:t>nd</a:t>
            </a:r>
            <a:r>
              <a:rPr lang="en-GB" sz="1200" i="1" dirty="0">
                <a:latin typeface="Montserrat" pitchFamily="2" charset="77"/>
              </a:rPr>
              <a:t> call opens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18DB1F3-DA04-6974-9FDB-D04345C49E60}"/>
              </a:ext>
            </a:extLst>
          </p:cNvPr>
          <p:cNvCxnSpPr>
            <a:cxnSpLocks/>
          </p:cNvCxnSpPr>
          <p:nvPr/>
        </p:nvCxnSpPr>
        <p:spPr>
          <a:xfrm flipV="1">
            <a:off x="5221840" y="3914347"/>
            <a:ext cx="0" cy="251253"/>
          </a:xfrm>
          <a:prstGeom prst="line">
            <a:avLst/>
          </a:prstGeom>
          <a:ln w="19050">
            <a:solidFill>
              <a:srgbClr val="F36F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CFBE8921-273F-161B-4801-B98963B30F2B}"/>
              </a:ext>
            </a:extLst>
          </p:cNvPr>
          <p:cNvSpPr/>
          <p:nvPr/>
        </p:nvSpPr>
        <p:spPr>
          <a:xfrm>
            <a:off x="6386028" y="3987672"/>
            <a:ext cx="3114985" cy="477837"/>
          </a:xfrm>
          <a:prstGeom prst="roundRect">
            <a:avLst/>
          </a:prstGeom>
          <a:solidFill>
            <a:srgbClr val="F36F2F"/>
          </a:solidFill>
          <a:ln w="57150">
            <a:solidFill>
              <a:srgbClr val="F36F2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F2D3536-2700-A997-EC1F-BF62BC9C0AAF}"/>
              </a:ext>
            </a:extLst>
          </p:cNvPr>
          <p:cNvSpPr txBox="1"/>
          <p:nvPr/>
        </p:nvSpPr>
        <p:spPr>
          <a:xfrm>
            <a:off x="7025240" y="4026925"/>
            <a:ext cx="21621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latin typeface="Montserrat" pitchFamily="2" charset="77"/>
              </a:rPr>
              <a:t>Beginning of 1</a:t>
            </a:r>
            <a:r>
              <a:rPr lang="en-GB" sz="1200" b="1" baseline="30000" dirty="0">
                <a:latin typeface="Montserrat" pitchFamily="2" charset="77"/>
              </a:rPr>
              <a:t>st</a:t>
            </a:r>
            <a:r>
              <a:rPr lang="en-GB" sz="1200" b="1" dirty="0">
                <a:latin typeface="Montserrat" pitchFamily="2" charset="77"/>
              </a:rPr>
              <a:t> round of residencies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A1C1C3C-4532-EBD5-5360-6D364BBEDEDE}"/>
              </a:ext>
            </a:extLst>
          </p:cNvPr>
          <p:cNvSpPr txBox="1"/>
          <p:nvPr/>
        </p:nvSpPr>
        <p:spPr>
          <a:xfrm>
            <a:off x="5880648" y="3611947"/>
            <a:ext cx="152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Montserrat" pitchFamily="2" charset="77"/>
              </a:rPr>
              <a:t>Sept 2024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ABE0C05-19DD-109C-EE2F-F4725977DC7B}"/>
              </a:ext>
            </a:extLst>
          </p:cNvPr>
          <p:cNvSpPr txBox="1"/>
          <p:nvPr/>
        </p:nvSpPr>
        <p:spPr>
          <a:xfrm>
            <a:off x="5717404" y="3380470"/>
            <a:ext cx="20065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i="1" dirty="0">
                <a:latin typeface="Montserrat" pitchFamily="2" charset="77"/>
              </a:rPr>
              <a:t>2</a:t>
            </a:r>
            <a:r>
              <a:rPr lang="en-GB" sz="1200" i="1" baseline="30000" dirty="0">
                <a:latin typeface="Montserrat" pitchFamily="2" charset="77"/>
              </a:rPr>
              <a:t>nd</a:t>
            </a:r>
            <a:r>
              <a:rPr lang="en-GB" sz="1200" i="1" dirty="0">
                <a:latin typeface="Montserrat" pitchFamily="2" charset="77"/>
              </a:rPr>
              <a:t> call closes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A9D50F6-874D-A6F2-EA53-FA0D3903CE0B}"/>
              </a:ext>
            </a:extLst>
          </p:cNvPr>
          <p:cNvCxnSpPr>
            <a:cxnSpLocks/>
          </p:cNvCxnSpPr>
          <p:nvPr/>
        </p:nvCxnSpPr>
        <p:spPr>
          <a:xfrm flipV="1">
            <a:off x="6604549" y="3860672"/>
            <a:ext cx="2" cy="206026"/>
          </a:xfrm>
          <a:prstGeom prst="line">
            <a:avLst/>
          </a:prstGeom>
          <a:ln w="19050">
            <a:solidFill>
              <a:srgbClr val="F36F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riangle 36">
            <a:extLst>
              <a:ext uri="{FF2B5EF4-FFF2-40B4-BE49-F238E27FC236}">
                <a16:creationId xmlns:a16="http://schemas.microsoft.com/office/drawing/2014/main" id="{3CD4F82D-EF37-8C05-384A-32B5034CC78B}"/>
              </a:ext>
            </a:extLst>
          </p:cNvPr>
          <p:cNvSpPr/>
          <p:nvPr/>
        </p:nvSpPr>
        <p:spPr>
          <a:xfrm rot="5400000">
            <a:off x="9069927" y="3922193"/>
            <a:ext cx="927100" cy="638863"/>
          </a:xfrm>
          <a:prstGeom prst="triangle">
            <a:avLst>
              <a:gd name="adj" fmla="val 51370"/>
            </a:avLst>
          </a:prstGeom>
          <a:solidFill>
            <a:srgbClr val="F36F2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7174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24" grpId="0"/>
      <p:bldP spid="25" grpId="0"/>
      <p:bldP spid="26" grpId="0"/>
      <p:bldP spid="34" grpId="0"/>
      <p:bldP spid="44" grpId="0" animBg="1"/>
      <p:bldP spid="2" grpId="0" animBg="1"/>
      <p:bldP spid="4" grpId="0"/>
      <p:bldP spid="5" grpId="0"/>
      <p:bldP spid="7" grpId="0"/>
      <p:bldP spid="9" grpId="0"/>
      <p:bldP spid="13" grpId="0"/>
      <p:bldP spid="18" grpId="0"/>
      <p:bldP spid="27" grpId="0" animBg="1"/>
      <p:bldP spid="29" grpId="0"/>
      <p:bldP spid="31" grpId="0"/>
      <p:bldP spid="33" grpId="0"/>
      <p:bldP spid="3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3321</TotalTime>
  <Words>100</Words>
  <Application>Microsoft Macintosh PowerPoint</Application>
  <PresentationFormat>Widescreen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Montserrat</vt:lpstr>
      <vt:lpstr>Arial</vt:lpstr>
      <vt:lpstr>Calibri</vt:lpstr>
      <vt:lpstr>Montserrat SemiBold</vt:lpstr>
      <vt:lpstr>Office Theme</vt:lpstr>
      <vt:lpstr>FRONTIERS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Rita Silva</cp:lastModifiedBy>
  <cp:revision>4</cp:revision>
  <dcterms:modified xsi:type="dcterms:W3CDTF">2024-05-10T14:04:23Z</dcterms:modified>
</cp:coreProperties>
</file>